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22"/>
  </p:notesMasterIdLst>
  <p:handoutMasterIdLst>
    <p:handoutMasterId r:id="rId223"/>
  </p:handoutMasterIdLst>
  <p:sldIdLst>
    <p:sldId id="256" r:id="rId6"/>
    <p:sldId id="547" r:id="rId7"/>
    <p:sldId id="570" r:id="rId8"/>
    <p:sldId id="571" r:id="rId9"/>
    <p:sldId id="572" r:id="rId10"/>
    <p:sldId id="582" r:id="rId11"/>
    <p:sldId id="574" r:id="rId12"/>
    <p:sldId id="581" r:id="rId13"/>
    <p:sldId id="576" r:id="rId14"/>
    <p:sldId id="577" r:id="rId15"/>
    <p:sldId id="578" r:id="rId16"/>
    <p:sldId id="579" r:id="rId17"/>
    <p:sldId id="658" r:id="rId18"/>
    <p:sldId id="659" r:id="rId19"/>
    <p:sldId id="660" r:id="rId20"/>
    <p:sldId id="661" r:id="rId21"/>
    <p:sldId id="662" r:id="rId22"/>
    <p:sldId id="663" r:id="rId23"/>
    <p:sldId id="664" r:id="rId24"/>
    <p:sldId id="665" r:id="rId25"/>
    <p:sldId id="666" r:id="rId26"/>
    <p:sldId id="667" r:id="rId27"/>
    <p:sldId id="668" r:id="rId28"/>
    <p:sldId id="669" r:id="rId29"/>
    <p:sldId id="670" r:id="rId30"/>
    <p:sldId id="671" r:id="rId31"/>
    <p:sldId id="672" r:id="rId32"/>
    <p:sldId id="673" r:id="rId33"/>
    <p:sldId id="674" r:id="rId34"/>
    <p:sldId id="675" r:id="rId35"/>
    <p:sldId id="676" r:id="rId36"/>
    <p:sldId id="677" r:id="rId37"/>
    <p:sldId id="678" r:id="rId38"/>
    <p:sldId id="679" r:id="rId39"/>
    <p:sldId id="680" r:id="rId40"/>
    <p:sldId id="681" r:id="rId41"/>
    <p:sldId id="682" r:id="rId42"/>
    <p:sldId id="683" r:id="rId43"/>
    <p:sldId id="684" r:id="rId44"/>
    <p:sldId id="685" r:id="rId45"/>
    <p:sldId id="686" r:id="rId46"/>
    <p:sldId id="687" r:id="rId47"/>
    <p:sldId id="688" r:id="rId48"/>
    <p:sldId id="689" r:id="rId49"/>
    <p:sldId id="690" r:id="rId50"/>
    <p:sldId id="691" r:id="rId51"/>
    <p:sldId id="692" r:id="rId52"/>
    <p:sldId id="693" r:id="rId53"/>
    <p:sldId id="694" r:id="rId54"/>
    <p:sldId id="695" r:id="rId55"/>
    <p:sldId id="696" r:id="rId56"/>
    <p:sldId id="697" r:id="rId57"/>
    <p:sldId id="698" r:id="rId58"/>
    <p:sldId id="699" r:id="rId59"/>
    <p:sldId id="700" r:id="rId60"/>
    <p:sldId id="701" r:id="rId61"/>
    <p:sldId id="702" r:id="rId62"/>
    <p:sldId id="703" r:id="rId63"/>
    <p:sldId id="704" r:id="rId64"/>
    <p:sldId id="705" r:id="rId65"/>
    <p:sldId id="706" r:id="rId66"/>
    <p:sldId id="707" r:id="rId67"/>
    <p:sldId id="708" r:id="rId68"/>
    <p:sldId id="709" r:id="rId69"/>
    <p:sldId id="710" r:id="rId70"/>
    <p:sldId id="711" r:id="rId71"/>
    <p:sldId id="712" r:id="rId72"/>
    <p:sldId id="713" r:id="rId73"/>
    <p:sldId id="714" r:id="rId74"/>
    <p:sldId id="715" r:id="rId75"/>
    <p:sldId id="716" r:id="rId76"/>
    <p:sldId id="717" r:id="rId77"/>
    <p:sldId id="718" r:id="rId78"/>
    <p:sldId id="719" r:id="rId79"/>
    <p:sldId id="720" r:id="rId80"/>
    <p:sldId id="721" r:id="rId81"/>
    <p:sldId id="722" r:id="rId82"/>
    <p:sldId id="723" r:id="rId83"/>
    <p:sldId id="724" r:id="rId84"/>
    <p:sldId id="725" r:id="rId85"/>
    <p:sldId id="726" r:id="rId86"/>
    <p:sldId id="727" r:id="rId87"/>
    <p:sldId id="728" r:id="rId88"/>
    <p:sldId id="729" r:id="rId89"/>
    <p:sldId id="730" r:id="rId90"/>
    <p:sldId id="731" r:id="rId91"/>
    <p:sldId id="732" r:id="rId92"/>
    <p:sldId id="733" r:id="rId93"/>
    <p:sldId id="734" r:id="rId94"/>
    <p:sldId id="735" r:id="rId95"/>
    <p:sldId id="736" r:id="rId96"/>
    <p:sldId id="737" r:id="rId97"/>
    <p:sldId id="738" r:id="rId98"/>
    <p:sldId id="739" r:id="rId99"/>
    <p:sldId id="740" r:id="rId100"/>
    <p:sldId id="741" r:id="rId101"/>
    <p:sldId id="742" r:id="rId102"/>
    <p:sldId id="743" r:id="rId103"/>
    <p:sldId id="744" r:id="rId104"/>
    <p:sldId id="745" r:id="rId105"/>
    <p:sldId id="746" r:id="rId106"/>
    <p:sldId id="747" r:id="rId107"/>
    <p:sldId id="748" r:id="rId108"/>
    <p:sldId id="749" r:id="rId109"/>
    <p:sldId id="750" r:id="rId110"/>
    <p:sldId id="751" r:id="rId111"/>
    <p:sldId id="752" r:id="rId112"/>
    <p:sldId id="753" r:id="rId113"/>
    <p:sldId id="754" r:id="rId114"/>
    <p:sldId id="755" r:id="rId115"/>
    <p:sldId id="756" r:id="rId116"/>
    <p:sldId id="757" r:id="rId117"/>
    <p:sldId id="758" r:id="rId118"/>
    <p:sldId id="759" r:id="rId119"/>
    <p:sldId id="760" r:id="rId120"/>
    <p:sldId id="761" r:id="rId121"/>
    <p:sldId id="762" r:id="rId122"/>
    <p:sldId id="763" r:id="rId123"/>
    <p:sldId id="764" r:id="rId124"/>
    <p:sldId id="765" r:id="rId125"/>
    <p:sldId id="766" r:id="rId126"/>
    <p:sldId id="767" r:id="rId127"/>
    <p:sldId id="768" r:id="rId128"/>
    <p:sldId id="769" r:id="rId129"/>
    <p:sldId id="770" r:id="rId130"/>
    <p:sldId id="771" r:id="rId131"/>
    <p:sldId id="772" r:id="rId132"/>
    <p:sldId id="773" r:id="rId133"/>
    <p:sldId id="774" r:id="rId134"/>
    <p:sldId id="775" r:id="rId135"/>
    <p:sldId id="776" r:id="rId136"/>
    <p:sldId id="777" r:id="rId137"/>
    <p:sldId id="778" r:id="rId138"/>
    <p:sldId id="382" r:id="rId139"/>
    <p:sldId id="383" r:id="rId140"/>
    <p:sldId id="385" r:id="rId141"/>
    <p:sldId id="388" r:id="rId142"/>
    <p:sldId id="389" r:id="rId143"/>
    <p:sldId id="415" r:id="rId144"/>
    <p:sldId id="393" r:id="rId145"/>
    <p:sldId id="417" r:id="rId146"/>
    <p:sldId id="395" r:id="rId147"/>
    <p:sldId id="396" r:id="rId148"/>
    <p:sldId id="397" r:id="rId149"/>
    <p:sldId id="398" r:id="rId150"/>
    <p:sldId id="399" r:id="rId151"/>
    <p:sldId id="418" r:id="rId152"/>
    <p:sldId id="468" r:id="rId153"/>
    <p:sldId id="469" r:id="rId154"/>
    <p:sldId id="474" r:id="rId155"/>
    <p:sldId id="475" r:id="rId156"/>
    <p:sldId id="476" r:id="rId157"/>
    <p:sldId id="419" r:id="rId158"/>
    <p:sldId id="421" r:id="rId159"/>
    <p:sldId id="479" r:id="rId160"/>
    <p:sldId id="481" r:id="rId161"/>
    <p:sldId id="422" r:id="rId162"/>
    <p:sldId id="500" r:id="rId163"/>
    <p:sldId id="425" r:id="rId164"/>
    <p:sldId id="427" r:id="rId165"/>
    <p:sldId id="428" r:id="rId166"/>
    <p:sldId id="497" r:id="rId167"/>
    <p:sldId id="498" r:id="rId168"/>
    <p:sldId id="499" r:id="rId169"/>
    <p:sldId id="487" r:id="rId170"/>
    <p:sldId id="490" r:id="rId171"/>
    <p:sldId id="491" r:id="rId172"/>
    <p:sldId id="488" r:id="rId173"/>
    <p:sldId id="493" r:id="rId174"/>
    <p:sldId id="494" r:id="rId175"/>
    <p:sldId id="495" r:id="rId176"/>
    <p:sldId id="496" r:id="rId177"/>
    <p:sldId id="429" r:id="rId178"/>
    <p:sldId id="449" r:id="rId179"/>
    <p:sldId id="430" r:id="rId180"/>
    <p:sldId id="432" r:id="rId181"/>
    <p:sldId id="501" r:id="rId182"/>
    <p:sldId id="502" r:id="rId183"/>
    <p:sldId id="504" r:id="rId184"/>
    <p:sldId id="503" r:id="rId185"/>
    <p:sldId id="431" r:id="rId186"/>
    <p:sldId id="505" r:id="rId187"/>
    <p:sldId id="506" r:id="rId188"/>
    <p:sldId id="508" r:id="rId189"/>
    <p:sldId id="509" r:id="rId190"/>
    <p:sldId id="435" r:id="rId191"/>
    <p:sldId id="437" r:id="rId192"/>
    <p:sldId id="438" r:id="rId193"/>
    <p:sldId id="439" r:id="rId194"/>
    <p:sldId id="510" r:id="rId195"/>
    <p:sldId id="448" r:id="rId196"/>
    <p:sldId id="445" r:id="rId197"/>
    <p:sldId id="465" r:id="rId198"/>
    <p:sldId id="635" r:id="rId199"/>
    <p:sldId id="636" r:id="rId200"/>
    <p:sldId id="637" r:id="rId201"/>
    <p:sldId id="638" r:id="rId202"/>
    <p:sldId id="639" r:id="rId203"/>
    <p:sldId id="640" r:id="rId204"/>
    <p:sldId id="641" r:id="rId205"/>
    <p:sldId id="642" r:id="rId206"/>
    <p:sldId id="643" r:id="rId207"/>
    <p:sldId id="644" r:id="rId208"/>
    <p:sldId id="645" r:id="rId209"/>
    <p:sldId id="646" r:id="rId210"/>
    <p:sldId id="647" r:id="rId211"/>
    <p:sldId id="648" r:id="rId212"/>
    <p:sldId id="649" r:id="rId213"/>
    <p:sldId id="650" r:id="rId214"/>
    <p:sldId id="651" r:id="rId215"/>
    <p:sldId id="652" r:id="rId216"/>
    <p:sldId id="653" r:id="rId217"/>
    <p:sldId id="654" r:id="rId218"/>
    <p:sldId id="655" r:id="rId219"/>
    <p:sldId id="656" r:id="rId220"/>
    <p:sldId id="657" r:id="rId22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0A0E092-ACC4-1944-A847-382E6048FD24}">
          <p14:sldIdLst>
            <p14:sldId id="256"/>
            <p14:sldId id="547"/>
          </p14:sldIdLst>
        </p14:section>
        <p14:section name="Agenda" id="{904ACDDF-0D3D-084F-870B-8E6D087D5708}">
          <p14:sldIdLst>
            <p14:sldId id="570"/>
            <p14:sldId id="571"/>
            <p14:sldId id="572"/>
            <p14:sldId id="582"/>
            <p14:sldId id="574"/>
            <p14:sldId id="581"/>
          </p14:sldIdLst>
        </p14:section>
        <p14:section name="Getting a Workstation" id="{1D1025E1-E8F3-3247-9FC0-8C63899F4853}">
          <p14:sldIdLst>
            <p14:sldId id="576"/>
            <p14:sldId id="577"/>
            <p14:sldId id="578"/>
            <p14:sldId id="579"/>
          </p14:sldIdLst>
        </p14:section>
        <p14:section name="Resources" id="{B51345A5-628A-8840-B9E8-0D0D99411FAA}">
          <p14:sldIdLst>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Lst>
        </p14:section>
        <p14:section name="Cookbooks" id="{4271D7B9-D825-234C-93DB-48D1E8C62765}">
          <p14:sldIdLst>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Lst>
        </p14:section>
        <p14:section name="chef-client" id="{EAA75541-C965-814D-9F9D-7B9C83345CB8}">
          <p14:sldIdLst>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Lst>
        </p14:section>
        <p14:section name="Testing Cookbooks" id="{522CF307-1575-7543-BFC1-BA8200CE54E6}">
          <p14:sldIdLst>
            <p14:sldId id="382"/>
            <p14:sldId id="383"/>
            <p14:sldId id="385"/>
            <p14:sldId id="388"/>
            <p14:sldId id="389"/>
            <p14:sldId id="415"/>
            <p14:sldId id="393"/>
            <p14:sldId id="417"/>
            <p14:sldId id="395"/>
            <p14:sldId id="396"/>
            <p14:sldId id="397"/>
            <p14:sldId id="398"/>
            <p14:sldId id="399"/>
            <p14:sldId id="418"/>
            <p14:sldId id="468"/>
            <p14:sldId id="469"/>
            <p14:sldId id="474"/>
            <p14:sldId id="475"/>
            <p14:sldId id="476"/>
            <p14:sldId id="419"/>
            <p14:sldId id="421"/>
            <p14:sldId id="479"/>
            <p14:sldId id="481"/>
            <p14:sldId id="422"/>
            <p14:sldId id="500"/>
            <p14:sldId id="425"/>
            <p14:sldId id="427"/>
            <p14:sldId id="428"/>
            <p14:sldId id="497"/>
            <p14:sldId id="498"/>
            <p14:sldId id="499"/>
            <p14:sldId id="487"/>
            <p14:sldId id="490"/>
            <p14:sldId id="491"/>
            <p14:sldId id="488"/>
            <p14:sldId id="493"/>
            <p14:sldId id="494"/>
            <p14:sldId id="495"/>
            <p14:sldId id="496"/>
            <p14:sldId id="429"/>
            <p14:sldId id="449"/>
            <p14:sldId id="430"/>
            <p14:sldId id="432"/>
            <p14:sldId id="501"/>
            <p14:sldId id="502"/>
            <p14:sldId id="504"/>
            <p14:sldId id="503"/>
            <p14:sldId id="431"/>
            <p14:sldId id="505"/>
            <p14:sldId id="506"/>
            <p14:sldId id="508"/>
            <p14:sldId id="509"/>
            <p14:sldId id="435"/>
            <p14:sldId id="437"/>
            <p14:sldId id="438"/>
            <p14:sldId id="439"/>
            <p14:sldId id="510"/>
            <p14:sldId id="448"/>
            <p14:sldId id="445"/>
          </p14:sldIdLst>
        </p14:section>
        <p14:section name="Workstation Installation" id="{0B956A51-D581-D148-BC6F-D0ED1B02AE32}">
          <p14:sldIdLst>
            <p14:sldId id="465"/>
            <p14:sldId id="635"/>
            <p14:sldId id="636"/>
            <p14:sldId id="637"/>
            <p14:sldId id="638"/>
            <p14:sldId id="639"/>
            <p14:sldId id="640"/>
            <p14:sldId id="641"/>
            <p14:sldId id="642"/>
            <p14:sldId id="643"/>
            <p14:sldId id="644"/>
            <p14:sldId id="645"/>
            <p14:sldId id="646"/>
            <p14:sldId id="647"/>
          </p14:sldIdLst>
        </p14:section>
        <p14:section name="Further Resources" id="{96F50533-6141-4941-8B3B-33804065BB8C}">
          <p14:sldIdLst>
            <p14:sldId id="648"/>
            <p14:sldId id="649"/>
            <p14:sldId id="650"/>
            <p14:sldId id="651"/>
            <p14:sldId id="652"/>
            <p14:sldId id="653"/>
            <p14:sldId id="654"/>
            <p14:sldId id="655"/>
            <p14:sldId id="656"/>
            <p14:sldId id="657"/>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67" autoAdjust="0"/>
    <p:restoredTop sz="96142" autoAdjust="0"/>
  </p:normalViewPr>
  <p:slideViewPr>
    <p:cSldViewPr snapToGrid="0">
      <p:cViewPr varScale="1">
        <p:scale>
          <a:sx n="67" d="100"/>
          <a:sy n="67" d="100"/>
        </p:scale>
        <p:origin x="-808" y="-96"/>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notesMaster" Target="notesMasters/notesMaster1.xml"/><Relationship Id="rId223" Type="http://schemas.openxmlformats.org/officeDocument/2006/relationships/handoutMaster" Target="handoutMasters/handoutMaster1.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224" Type="http://schemas.openxmlformats.org/officeDocument/2006/relationships/printerSettings" Target="printerSettings/printerSettings1.bin"/><Relationship Id="rId225" Type="http://schemas.openxmlformats.org/officeDocument/2006/relationships/presProps" Target="presProps.xml"/><Relationship Id="rId226" Type="http://schemas.openxmlformats.org/officeDocument/2006/relationships/viewProps" Target="viewProps.xml"/><Relationship Id="rId227" Type="http://schemas.openxmlformats.org/officeDocument/2006/relationships/theme" Target="theme/theme1.xml"/><Relationship Id="rId228" Type="http://schemas.openxmlformats.org/officeDocument/2006/relationships/tableStyles" Target="tableStyles.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40" Type="http://schemas.openxmlformats.org/officeDocument/2006/relationships/slide" Target="slides/slide135.xml"/><Relationship Id="rId141" Type="http://schemas.openxmlformats.org/officeDocument/2006/relationships/slide" Target="slides/slide13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D44CAE0B-E0C1-F04E-B86D-6776441B5FE3}"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49D70BF6-86CB-C44C-809D-DBC04A7F4F74}"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615D345-F626-8948-B326-C9B0B196EC03}" type="presOf" srcId="{BAD13A25-6A2D-CE4D-BBDF-9DF322328A0B}" destId="{6D04906C-8FA3-044F-A9CA-DE594BFC6B62}" srcOrd="0" destOrd="0" presId="urn:microsoft.com/office/officeart/2005/8/layout/hProcess9"/>
    <dgm:cxn modelId="{883CACA7-DAEA-9144-87E3-1F439CE0070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0A9A7CC-6209-CE4E-8417-1EDFADE9E08D}" type="presParOf" srcId="{6D04906C-8FA3-044F-A9CA-DE594BFC6B62}" destId="{2E8A1CBE-0266-EA4C-B578-7F204E55EDE3}" srcOrd="0" destOrd="0" presId="urn:microsoft.com/office/officeart/2005/8/layout/hProcess9"/>
    <dgm:cxn modelId="{DA85223A-9BB7-D24F-878F-7C193986BCA7}" type="presParOf" srcId="{6D04906C-8FA3-044F-A9CA-DE594BFC6B62}" destId="{F640416A-2778-4645-B00B-7C0C68CF0417}" srcOrd="1" destOrd="0" presId="urn:microsoft.com/office/officeart/2005/8/layout/hProcess9"/>
    <dgm:cxn modelId="{0315352A-1C58-1F4E-84E0-034E34A7EBFA}" type="presParOf" srcId="{F640416A-2778-4645-B00B-7C0C68CF0417}" destId="{45CD59F2-8ABB-5247-A051-AB4167B88F7D}" srcOrd="0" destOrd="0" presId="urn:microsoft.com/office/officeart/2005/8/layout/hProcess9"/>
    <dgm:cxn modelId="{DF072BB4-A9F5-DA4A-AE5A-9EA562FB06D2}" type="presParOf" srcId="{F640416A-2778-4645-B00B-7C0C68CF0417}" destId="{BED00208-39D8-1A4E-9C2D-2D05B79860D1}" srcOrd="1" destOrd="0" presId="urn:microsoft.com/office/officeart/2005/8/layout/hProcess9"/>
    <dgm:cxn modelId="{0DCE381D-D09A-154B-A3EC-C7019A7B35D8}" type="presParOf" srcId="{F640416A-2778-4645-B00B-7C0C68CF0417}" destId="{DD25A9C6-73C5-034C-9141-067075B117D8}" srcOrd="2" destOrd="0" presId="urn:microsoft.com/office/officeart/2005/8/layout/hProcess9"/>
    <dgm:cxn modelId="{09E865AE-64EF-254F-A5EB-FA9F082B05A9}" type="presParOf" srcId="{F640416A-2778-4645-B00B-7C0C68CF0417}" destId="{EFC0612A-059E-1648-A19F-CB6A9F29A6D5}" srcOrd="3" destOrd="0" presId="urn:microsoft.com/office/officeart/2005/8/layout/hProcess9"/>
    <dgm:cxn modelId="{FE570FBE-4C56-BF43-A5A7-D1086ADBB699}"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31C140CD-72C0-C642-B1DB-6B72F4C6D0EC}" type="presOf" srcId="{16DDB171-5BFA-EB42-9166-37F5D48635B2}" destId="{45CD59F2-8ABB-5247-A051-AB4167B88F7D}"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01245C3-F23D-7D45-928C-E75A0991355B}"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4E4BAEF2-898D-8C44-962C-7ADDF055582F}" type="presOf" srcId="{840EF2FF-9D50-4647-9914-74D089286C46}" destId="{84E372B1-C2D4-044D-8D9B-03BAA0D0E7CB}" srcOrd="0" destOrd="0" presId="urn:microsoft.com/office/officeart/2005/8/layout/hProcess9"/>
    <dgm:cxn modelId="{38D9B2C7-1707-9641-90DD-BD7CCB8141EF}" type="presOf" srcId="{8C044235-ED0A-8542-BFA3-BBFC322E5065}" destId="{DD25A9C6-73C5-034C-9141-067075B117D8}" srcOrd="0" destOrd="0" presId="urn:microsoft.com/office/officeart/2005/8/layout/hProcess9"/>
    <dgm:cxn modelId="{B9FC17C8-7029-F041-8F39-1F8F87C56AC3}" type="presParOf" srcId="{6D04906C-8FA3-044F-A9CA-DE594BFC6B62}" destId="{2E8A1CBE-0266-EA4C-B578-7F204E55EDE3}" srcOrd="0" destOrd="0" presId="urn:microsoft.com/office/officeart/2005/8/layout/hProcess9"/>
    <dgm:cxn modelId="{95A63B05-4B5A-FD4E-93FA-C8AC4729CCC8}" type="presParOf" srcId="{6D04906C-8FA3-044F-A9CA-DE594BFC6B62}" destId="{F640416A-2778-4645-B00B-7C0C68CF0417}" srcOrd="1" destOrd="0" presId="urn:microsoft.com/office/officeart/2005/8/layout/hProcess9"/>
    <dgm:cxn modelId="{2BF88C9B-5680-2C40-ABDE-EDEEF510C1F1}" type="presParOf" srcId="{F640416A-2778-4645-B00B-7C0C68CF0417}" destId="{45CD59F2-8ABB-5247-A051-AB4167B88F7D}" srcOrd="0" destOrd="0" presId="urn:microsoft.com/office/officeart/2005/8/layout/hProcess9"/>
    <dgm:cxn modelId="{13498B48-281A-2845-AE2B-B257BD44F2FF}" type="presParOf" srcId="{F640416A-2778-4645-B00B-7C0C68CF0417}" destId="{BED00208-39D8-1A4E-9C2D-2D05B79860D1}" srcOrd="1" destOrd="0" presId="urn:microsoft.com/office/officeart/2005/8/layout/hProcess9"/>
    <dgm:cxn modelId="{511FDE6D-C63F-B04C-95DE-28B8CD687ACD}" type="presParOf" srcId="{F640416A-2778-4645-B00B-7C0C68CF0417}" destId="{DD25A9C6-73C5-034C-9141-067075B117D8}" srcOrd="2" destOrd="0" presId="urn:microsoft.com/office/officeart/2005/8/layout/hProcess9"/>
    <dgm:cxn modelId="{144B0396-3976-DF4D-96B5-C5A14CEC7170}" type="presParOf" srcId="{F640416A-2778-4645-B00B-7C0C68CF0417}" destId="{EFC0612A-059E-1648-A19F-CB6A9F29A6D5}" srcOrd="3" destOrd="0" presId="urn:microsoft.com/office/officeart/2005/8/layout/hProcess9"/>
    <dgm:cxn modelId="{4B3CEA28-0EC5-A64C-8A5A-8F956C7D4B1F}"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7C8AC2EF-A8A3-E54A-BAA4-A743784AA651}" type="presOf" srcId="{8C044235-ED0A-8542-BFA3-BBFC322E5065}" destId="{DD25A9C6-73C5-034C-9141-067075B117D8}" srcOrd="0" destOrd="0" presId="urn:microsoft.com/office/officeart/2005/8/layout/hProcess9"/>
    <dgm:cxn modelId="{9E30EFB3-01BE-0745-99BA-1AB8E97EA71D}"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D7BDEC5F-31F9-8C43-A659-943E11A63408}" type="presOf" srcId="{840EF2FF-9D50-4647-9914-74D089286C46}" destId="{84E372B1-C2D4-044D-8D9B-03BAA0D0E7CB}" srcOrd="0" destOrd="0" presId="urn:microsoft.com/office/officeart/2005/8/layout/hProcess9"/>
    <dgm:cxn modelId="{CD637B2A-F387-CF4A-98FE-8FA135CF6DA2}" type="presOf" srcId="{16DDB171-5BFA-EB42-9166-37F5D48635B2}" destId="{45CD59F2-8ABB-5247-A051-AB4167B88F7D}" srcOrd="0" destOrd="0" presId="urn:microsoft.com/office/officeart/2005/8/layout/hProcess9"/>
    <dgm:cxn modelId="{501BDA10-3FD0-644D-8CAB-9BF98626A776}" type="presParOf" srcId="{6D04906C-8FA3-044F-A9CA-DE594BFC6B62}" destId="{2E8A1CBE-0266-EA4C-B578-7F204E55EDE3}" srcOrd="0" destOrd="0" presId="urn:microsoft.com/office/officeart/2005/8/layout/hProcess9"/>
    <dgm:cxn modelId="{E8DAC734-6504-FC4C-939D-2F4D71B76FB2}" type="presParOf" srcId="{6D04906C-8FA3-044F-A9CA-DE594BFC6B62}" destId="{F640416A-2778-4645-B00B-7C0C68CF0417}" srcOrd="1" destOrd="0" presId="urn:microsoft.com/office/officeart/2005/8/layout/hProcess9"/>
    <dgm:cxn modelId="{E6B1691C-764F-2348-9171-88B11B580A99}" type="presParOf" srcId="{F640416A-2778-4645-B00B-7C0C68CF0417}" destId="{45CD59F2-8ABB-5247-A051-AB4167B88F7D}" srcOrd="0" destOrd="0" presId="urn:microsoft.com/office/officeart/2005/8/layout/hProcess9"/>
    <dgm:cxn modelId="{9D3C5AA6-83C7-FC43-AAA3-02028DB1CAF9}" type="presParOf" srcId="{F640416A-2778-4645-B00B-7C0C68CF0417}" destId="{BED00208-39D8-1A4E-9C2D-2D05B79860D1}" srcOrd="1" destOrd="0" presId="urn:microsoft.com/office/officeart/2005/8/layout/hProcess9"/>
    <dgm:cxn modelId="{4CACB934-A883-F140-A52F-870CAA3C4989}" type="presParOf" srcId="{F640416A-2778-4645-B00B-7C0C68CF0417}" destId="{DD25A9C6-73C5-034C-9141-067075B117D8}" srcOrd="2" destOrd="0" presId="urn:microsoft.com/office/officeart/2005/8/layout/hProcess9"/>
    <dgm:cxn modelId="{7270CC2C-1663-3F42-BB80-27FE4D5B3C48}" type="presParOf" srcId="{F640416A-2778-4645-B00B-7C0C68CF0417}" destId="{EFC0612A-059E-1648-A19F-CB6A9F29A6D5}" srcOrd="3" destOrd="0" presId="urn:microsoft.com/office/officeart/2005/8/layout/hProcess9"/>
    <dgm:cxn modelId="{2B780C64-6B74-8346-A17C-0D941001A3D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D008EE6F-955A-F040-B79D-EC957CCCF295}" type="presOf" srcId="{840EF2FF-9D50-4647-9914-74D089286C46}" destId="{84E372B1-C2D4-044D-8D9B-03BAA0D0E7CB}" srcOrd="0" destOrd="0" presId="urn:microsoft.com/office/officeart/2005/8/layout/hProcess9"/>
    <dgm:cxn modelId="{A280465D-CD75-C64E-A6F3-17135D7F1BB8}"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8C7E46FB-E439-2F46-8606-67AD07152B89}" type="presOf" srcId="{16DDB171-5BFA-EB42-9166-37F5D48635B2}" destId="{45CD59F2-8ABB-5247-A051-AB4167B88F7D}" srcOrd="0" destOrd="0" presId="urn:microsoft.com/office/officeart/2005/8/layout/hProcess9"/>
    <dgm:cxn modelId="{CAF47716-096B-BA4C-8905-6DD4F6A7DBE8}" type="presOf" srcId="{8C044235-ED0A-8542-BFA3-BBFC322E5065}" destId="{DD25A9C6-73C5-034C-9141-067075B117D8}" srcOrd="0" destOrd="0" presId="urn:microsoft.com/office/officeart/2005/8/layout/hProcess9"/>
    <dgm:cxn modelId="{36BB753D-53B5-3142-A662-4584A641A92B}" type="presParOf" srcId="{6D04906C-8FA3-044F-A9CA-DE594BFC6B62}" destId="{2E8A1CBE-0266-EA4C-B578-7F204E55EDE3}" srcOrd="0" destOrd="0" presId="urn:microsoft.com/office/officeart/2005/8/layout/hProcess9"/>
    <dgm:cxn modelId="{FFEE02D0-D6B1-8040-8CA0-C6BE865A7015}" type="presParOf" srcId="{6D04906C-8FA3-044F-A9CA-DE594BFC6B62}" destId="{F640416A-2778-4645-B00B-7C0C68CF0417}" srcOrd="1" destOrd="0" presId="urn:microsoft.com/office/officeart/2005/8/layout/hProcess9"/>
    <dgm:cxn modelId="{B3CD98B2-C415-5E49-AC81-435306CC878F}" type="presParOf" srcId="{F640416A-2778-4645-B00B-7C0C68CF0417}" destId="{45CD59F2-8ABB-5247-A051-AB4167B88F7D}" srcOrd="0" destOrd="0" presId="urn:microsoft.com/office/officeart/2005/8/layout/hProcess9"/>
    <dgm:cxn modelId="{76CDA612-F809-AD4E-8FC1-8D7D8633171D}" type="presParOf" srcId="{F640416A-2778-4645-B00B-7C0C68CF0417}" destId="{BED00208-39D8-1A4E-9C2D-2D05B79860D1}" srcOrd="1" destOrd="0" presId="urn:microsoft.com/office/officeart/2005/8/layout/hProcess9"/>
    <dgm:cxn modelId="{60DB301A-5E6F-B444-AC5F-0488C4607190}" type="presParOf" srcId="{F640416A-2778-4645-B00B-7C0C68CF0417}" destId="{DD25A9C6-73C5-034C-9141-067075B117D8}" srcOrd="2" destOrd="0" presId="urn:microsoft.com/office/officeart/2005/8/layout/hProcess9"/>
    <dgm:cxn modelId="{07D7ED84-1F11-3546-96AD-7DBFF0B6E20F}" type="presParOf" srcId="{F640416A-2778-4645-B00B-7C0C68CF0417}" destId="{EFC0612A-059E-1648-A19F-CB6A9F29A6D5}" srcOrd="3" destOrd="0" presId="urn:microsoft.com/office/officeart/2005/8/layout/hProcess9"/>
    <dgm:cxn modelId="{538A1041-39EF-7142-ACEA-E91D7B06BAD3}"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514F1FB5-04ED-0847-A669-C6966B55EAA0}" srcId="{BAD13A25-6A2D-CE4D-BBDF-9DF322328A0B}" destId="{A6255F46-E33C-0D48-AC58-D7B360BDCDA3}" srcOrd="1" destOrd="0" parTransId="{1AA1851F-5BCC-AA45-901E-7D573E7A8398}" sibTransId="{55C08551-3926-7043-8953-EE006AE10C20}"/>
    <dgm:cxn modelId="{6988A175-8CA2-454A-ACF1-6F1F75A86586}" type="presOf" srcId="{16DDB171-5BFA-EB42-9166-37F5D48635B2}" destId="{45CD59F2-8ABB-5247-A051-AB4167B88F7D}" srcOrd="0" destOrd="0" presId="urn:microsoft.com/office/officeart/2005/8/layout/hProcess9"/>
    <dgm:cxn modelId="{D651F432-B045-6B4F-A8CF-90DBA3A52250}"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32D28266-1F75-CC46-BBFB-2E22AB06B4E4}" type="presOf" srcId="{840EF2FF-9D50-4647-9914-74D089286C46}" destId="{84E372B1-C2D4-044D-8D9B-03BAA0D0E7CB}" srcOrd="0" destOrd="0" presId="urn:microsoft.com/office/officeart/2005/8/layout/hProcess9"/>
    <dgm:cxn modelId="{1EA8ACC5-7CAB-784B-87DB-80E8EF97E6EA}" type="presOf" srcId="{3CA48109-FA20-5549-B15A-377BADE89DAB}" destId="{A8E927B3-6773-FD4B-9A48-2F817CC9A0C3}" srcOrd="0" destOrd="0" presId="urn:microsoft.com/office/officeart/2005/8/layout/hProcess9"/>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1D170C1D-EBF2-3742-A87B-BFD6824EAFAC}" srcId="{BAD13A25-6A2D-CE4D-BBDF-9DF322328A0B}" destId="{16DDB171-5BFA-EB42-9166-37F5D48635B2}" srcOrd="0" destOrd="0" parTransId="{BB918EFD-4426-9746-A7D0-2989A59FD731}" sibTransId="{633E97DD-A17D-A849-A386-20EFF63D7360}"/>
    <dgm:cxn modelId="{90509892-3192-B747-8D09-612BE277685D}" type="presOf" srcId="{BAD13A25-6A2D-CE4D-BBDF-9DF322328A0B}" destId="{6D04906C-8FA3-044F-A9CA-DE594BFC6B62}" srcOrd="0" destOrd="0" presId="urn:microsoft.com/office/officeart/2005/8/layout/hProcess9"/>
    <dgm:cxn modelId="{C677DEDA-C5A7-6C4F-A39F-6B216B2C7DAF}" type="presOf" srcId="{A6255F46-E33C-0D48-AC58-D7B360BDCDA3}" destId="{C9EA1690-CD96-B84C-B458-F944C9D4D943}" srcOrd="0" destOrd="0" presId="urn:microsoft.com/office/officeart/2005/8/layout/hProcess9"/>
    <dgm:cxn modelId="{37EA2280-6845-054E-BF10-A0C729B6B4EB}" type="presParOf" srcId="{6D04906C-8FA3-044F-A9CA-DE594BFC6B62}" destId="{2E8A1CBE-0266-EA4C-B578-7F204E55EDE3}" srcOrd="0" destOrd="0" presId="urn:microsoft.com/office/officeart/2005/8/layout/hProcess9"/>
    <dgm:cxn modelId="{17FC2B55-C155-ED45-863C-249097149DE9}" type="presParOf" srcId="{6D04906C-8FA3-044F-A9CA-DE594BFC6B62}" destId="{F640416A-2778-4645-B00B-7C0C68CF0417}" srcOrd="1" destOrd="0" presId="urn:microsoft.com/office/officeart/2005/8/layout/hProcess9"/>
    <dgm:cxn modelId="{F33E878E-D63A-4D4D-AB40-7D2CA2E5F94E}" type="presParOf" srcId="{F640416A-2778-4645-B00B-7C0C68CF0417}" destId="{45CD59F2-8ABB-5247-A051-AB4167B88F7D}" srcOrd="0" destOrd="0" presId="urn:microsoft.com/office/officeart/2005/8/layout/hProcess9"/>
    <dgm:cxn modelId="{BD44D4A2-D7CA-9E4E-9ADE-53A74EAE2D6B}" type="presParOf" srcId="{F640416A-2778-4645-B00B-7C0C68CF0417}" destId="{BED00208-39D8-1A4E-9C2D-2D05B79860D1}" srcOrd="1" destOrd="0" presId="urn:microsoft.com/office/officeart/2005/8/layout/hProcess9"/>
    <dgm:cxn modelId="{AA7B9315-F02E-2E4F-8ECE-926051A5ABFE}" type="presParOf" srcId="{F640416A-2778-4645-B00B-7C0C68CF0417}" destId="{C9EA1690-CD96-B84C-B458-F944C9D4D943}" srcOrd="2" destOrd="0" presId="urn:microsoft.com/office/officeart/2005/8/layout/hProcess9"/>
    <dgm:cxn modelId="{AD84C6B8-0360-874B-97C4-7A302C5B1E8E}" type="presParOf" srcId="{F640416A-2778-4645-B00B-7C0C68CF0417}" destId="{E8222F88-CA9D-BA4F-9DBC-893D45FFE387}" srcOrd="3" destOrd="0" presId="urn:microsoft.com/office/officeart/2005/8/layout/hProcess9"/>
    <dgm:cxn modelId="{457C11A7-371F-F14F-B35B-FACAE1C89049}" type="presParOf" srcId="{F640416A-2778-4645-B00B-7C0C68CF0417}" destId="{DD25A9C6-73C5-034C-9141-067075B117D8}" srcOrd="4" destOrd="0" presId="urn:microsoft.com/office/officeart/2005/8/layout/hProcess9"/>
    <dgm:cxn modelId="{BE49C0DB-1683-E740-AD2D-3FFD3EF43167}" type="presParOf" srcId="{F640416A-2778-4645-B00B-7C0C68CF0417}" destId="{EFC0612A-059E-1648-A19F-CB6A9F29A6D5}" srcOrd="5" destOrd="0" presId="urn:microsoft.com/office/officeart/2005/8/layout/hProcess9"/>
    <dgm:cxn modelId="{46210C87-15AF-AD41-BD12-B13F61060EF1}" type="presParOf" srcId="{F640416A-2778-4645-B00B-7C0C68CF0417}" destId="{84E372B1-C2D4-044D-8D9B-03BAA0D0E7CB}" srcOrd="6" destOrd="0" presId="urn:microsoft.com/office/officeart/2005/8/layout/hProcess9"/>
    <dgm:cxn modelId="{986A77AB-1437-4348-A045-34D39B9E1F61}" type="presParOf" srcId="{F640416A-2778-4645-B00B-7C0C68CF0417}" destId="{955F78DF-2E40-6842-AC82-A9685FF6538B}" srcOrd="7" destOrd="0" presId="urn:microsoft.com/office/officeart/2005/8/layout/hProcess9"/>
    <dgm:cxn modelId="{39151F26-4A31-B046-B25A-50AA4FE8A858}"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760" y="597391"/>
          <a:ext cx="1404941"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41643" y="636274"/>
        <a:ext cx="1327175" cy="718756"/>
      </dsp:txXfrm>
    </dsp:sp>
    <dsp:sp modelId="{C9EA1690-CD96-B84C-B458-F944C9D4D943}">
      <dsp:nvSpPr>
        <dsp:cNvPr id="0" name=""/>
        <dsp:cNvSpPr/>
      </dsp:nvSpPr>
      <dsp:spPr>
        <a:xfrm>
          <a:off x="149065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1529533" y="636274"/>
        <a:ext cx="1327175" cy="718756"/>
      </dsp:txXfrm>
    </dsp:sp>
    <dsp:sp modelId="{DD25A9C6-73C5-034C-9141-067075B117D8}">
      <dsp:nvSpPr>
        <dsp:cNvPr id="0" name=""/>
        <dsp:cNvSpPr/>
      </dsp:nvSpPr>
      <dsp:spPr>
        <a:xfrm>
          <a:off x="297854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3017423" y="636274"/>
        <a:ext cx="1327175" cy="718756"/>
      </dsp:txXfrm>
    </dsp:sp>
    <dsp:sp modelId="{84E372B1-C2D4-044D-8D9B-03BAA0D0E7CB}">
      <dsp:nvSpPr>
        <dsp:cNvPr id="0" name=""/>
        <dsp:cNvSpPr/>
      </dsp:nvSpPr>
      <dsp:spPr>
        <a:xfrm>
          <a:off x="446643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505313" y="636274"/>
        <a:ext cx="1327175" cy="718756"/>
      </dsp:txXfrm>
    </dsp:sp>
    <dsp:sp modelId="{A8E927B3-6773-FD4B-9A48-2F817CC9A0C3}">
      <dsp:nvSpPr>
        <dsp:cNvPr id="0" name=""/>
        <dsp:cNvSpPr/>
      </dsp:nvSpPr>
      <dsp:spPr>
        <a:xfrm>
          <a:off x="5954320" y="597391"/>
          <a:ext cx="1404941"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5993203" y="636274"/>
        <a:ext cx="1327175" cy="71875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5/12/15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5/12/15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620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4456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a:t>
            </a:r>
            <a:r>
              <a:rPr lang="en-US" baseline="0" dirty="0" smtClean="0"/>
              <a:t> are some example tests. These may not be tests that the attendees define and that is 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8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diagramData" Target="../diagrams/data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diagramData" Target="../diagrams/data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 Fundamentals</a:t>
            </a:r>
            <a:endParaRPr lang="en-US" dirty="0"/>
          </a:p>
        </p:txBody>
      </p:sp>
      <p:sp>
        <p:nvSpPr>
          <p:cNvPr id="5" name="Text Placeholder 4"/>
          <p:cNvSpPr>
            <a:spLocks noGrp="1"/>
          </p:cNvSpPr>
          <p:nvPr>
            <p:ph type="body" sz="quarter" idx="10"/>
          </p:nvPr>
        </p:nvSpPr>
        <p:spPr>
          <a:xfrm>
            <a:off x="2260314" y="2761715"/>
            <a:ext cx="8229600" cy="553998"/>
          </a:xfrm>
        </p:spPr>
        <p:txBody>
          <a:bodyPr/>
          <a:lstStyle/>
          <a:p>
            <a:r>
              <a:rPr lang="en-US" dirty="0" smtClean="0"/>
              <a:t>An Introduction to the </a:t>
            </a:r>
            <a:r>
              <a:rPr lang="en-US" dirty="0" err="1" smtClean="0"/>
              <a:t>ChefDK</a:t>
            </a:r>
            <a:endParaRPr lang="en-US" dirty="0"/>
          </a:p>
        </p:txBody>
      </p:sp>
    </p:spTree>
    <p:extLst>
      <p:ext uri="{BB962C8B-B14F-4D97-AF65-F5344CB8AC3E}">
        <p14:creationId xmlns:p14="http://schemas.microsoft.com/office/powerpoint/2010/main" val="124286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a Cloud Workstation</a:t>
            </a:r>
            <a:endParaRPr lang="en-US" dirty="0"/>
          </a:p>
        </p:txBody>
      </p:sp>
      <p:sp>
        <p:nvSpPr>
          <p:cNvPr id="3" name="Subtitle 2"/>
          <p:cNvSpPr>
            <a:spLocks noGrp="1"/>
          </p:cNvSpPr>
          <p:nvPr>
            <p:ph type="subTitle" idx="1"/>
          </p:nvPr>
        </p:nvSpPr>
        <p:spPr/>
        <p:txBody>
          <a:bodyPr/>
          <a:lstStyle/>
          <a:p>
            <a:r>
              <a:rPr lang="en-US" dirty="0" smtClean="0"/>
              <a:t>To ensure the "smoothest" setup experience we will be using a virtual machine with all the necessary tools installed.</a:t>
            </a:r>
            <a:endParaRPr lang="en-US" dirty="0"/>
          </a:p>
        </p:txBody>
      </p:sp>
    </p:spTree>
    <p:extLst>
      <p:ext uri="{BB962C8B-B14F-4D97-AF65-F5344CB8AC3E}">
        <p14:creationId xmlns:p14="http://schemas.microsoft.com/office/powerpoint/2010/main" val="112463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197969" y="2629586"/>
            <a:ext cx="9005437" cy="3559291"/>
          </a:xfrm>
        </p:spPr>
        <p:txBody>
          <a:bodyPr>
            <a:noAutofit/>
          </a:bodyPr>
          <a:lstStyle/>
          <a:p>
            <a:pPr marL="342900" indent="-342900">
              <a:lnSpc>
                <a:spcPct val="120000"/>
              </a:lnSpc>
              <a:buFont typeface="Wingdings" charset="2"/>
              <a:buChar char="q"/>
            </a:pPr>
            <a:r>
              <a:rPr lang="en-US" sz="2400" dirty="0"/>
              <a:t>Use </a:t>
            </a:r>
            <a:r>
              <a:rPr lang="en-US" sz="2400" dirty="0">
                <a:latin typeface="Inconsolata"/>
                <a:cs typeface="Inconsolata"/>
              </a:rPr>
              <a:t>chef generate</a:t>
            </a:r>
            <a:r>
              <a:rPr lang="en-US" sz="2400" dirty="0"/>
              <a:t> to create a cookbook named "apache"</a:t>
            </a:r>
            <a:r>
              <a:rPr lang="en-US" sz="2400" dirty="0" smtClean="0"/>
              <a:t>.</a:t>
            </a:r>
          </a:p>
          <a:p>
            <a:pPr marL="342900" indent="-342900">
              <a:lnSpc>
                <a:spcPct val="120000"/>
              </a:lnSpc>
              <a:buFont typeface="Wingdings" charset="2"/>
              <a:buChar char="q"/>
            </a:pPr>
            <a:r>
              <a:rPr lang="en-US" sz="2400" dirty="0" smtClean="0"/>
              <a:t>Write and apply a recipe named </a:t>
            </a:r>
            <a:r>
              <a:rPr lang="en-US" sz="2400" dirty="0" smtClean="0">
                <a:latin typeface="Inconsolata"/>
                <a:cs typeface="Inconsolata"/>
              </a:rPr>
              <a:t>"</a:t>
            </a:r>
            <a:r>
              <a:rPr lang="en-US" sz="2400" dirty="0" err="1" smtClean="0">
                <a:latin typeface="Inconsolata"/>
                <a:cs typeface="Inconsolata"/>
              </a:rPr>
              <a:t>apache.rb</a:t>
            </a:r>
            <a:r>
              <a:rPr lang="en-US" sz="2400" dirty="0" smtClean="0">
                <a:latin typeface="Inconsolata"/>
                <a:cs typeface="Inconsolata"/>
              </a:rPr>
              <a:t>"</a:t>
            </a:r>
            <a:r>
              <a:rPr lang="en-US" sz="2400" dirty="0" smtClean="0"/>
              <a:t> with the policy:</a:t>
            </a:r>
          </a:p>
          <a:p>
            <a:pPr lvl="1" algn="l">
              <a:lnSpc>
                <a:spcPct val="120000"/>
              </a:lnSpc>
            </a:pPr>
            <a:r>
              <a:rPr lang="en-US" sz="2000" dirty="0">
                <a:solidFill>
                  <a:schemeClr val="tx1">
                    <a:lumMod val="75000"/>
                  </a:schemeClr>
                </a:solidFill>
                <a:latin typeface="Inconsolata"/>
                <a:cs typeface="Inconsolata"/>
              </a:rPr>
              <a:t>The package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installed.</a:t>
            </a:r>
          </a:p>
          <a:p>
            <a:pPr lvl="1" algn="l">
              <a:lnSpc>
                <a:spcPct val="120000"/>
              </a:lnSpc>
            </a:pPr>
            <a:r>
              <a:rPr lang="en-US" sz="2000" dirty="0">
                <a:solidFill>
                  <a:schemeClr val="tx1">
                    <a:lumMod val="75000"/>
                  </a:schemeClr>
                </a:solidFill>
                <a:latin typeface="Inconsolata"/>
                <a:cs typeface="Inconsolata"/>
              </a:rPr>
              <a:t>The file named "/</a:t>
            </a:r>
            <a:r>
              <a:rPr lang="en-US" sz="2000" dirty="0" err="1">
                <a:solidFill>
                  <a:schemeClr val="tx1">
                    <a:lumMod val="75000"/>
                  </a:schemeClr>
                </a:solidFill>
                <a:latin typeface="Inconsolata"/>
                <a:cs typeface="Inconsolata"/>
              </a:rPr>
              <a:t>var</a:t>
            </a:r>
            <a:r>
              <a:rPr lang="en-US" sz="2000" dirty="0">
                <a:solidFill>
                  <a:schemeClr val="tx1">
                    <a:lumMod val="75000"/>
                  </a:schemeClr>
                </a:solidFill>
                <a:latin typeface="Inconsolata"/>
                <a:cs typeface="Inconsolata"/>
              </a:rPr>
              <a:t>/www/html/</a:t>
            </a:r>
            <a:r>
              <a:rPr lang="en-US" sz="2000" dirty="0" err="1">
                <a:solidFill>
                  <a:schemeClr val="tx1">
                    <a:lumMod val="75000"/>
                  </a:schemeClr>
                </a:solidFill>
                <a:latin typeface="Inconsolata"/>
                <a:cs typeface="Inconsolata"/>
              </a:rPr>
              <a:t>index.html</a:t>
            </a:r>
            <a:r>
              <a:rPr lang="en-US" sz="2000" dirty="0">
                <a:solidFill>
                  <a:schemeClr val="tx1">
                    <a:lumMod val="75000"/>
                  </a:schemeClr>
                </a:solidFill>
                <a:latin typeface="Inconsolata"/>
                <a:cs typeface="Inconsolata"/>
              </a:rPr>
              <a:t>" is created with the </a:t>
            </a:r>
            <a:r>
              <a:rPr lang="en-US" sz="2000" dirty="0" smtClean="0">
                <a:solidFill>
                  <a:schemeClr val="tx1">
                    <a:lumMod val="75000"/>
                  </a:schemeClr>
                </a:solidFill>
                <a:latin typeface="Inconsolata"/>
                <a:cs typeface="Inconsolata"/>
              </a:rPr>
              <a:t>content </a:t>
            </a:r>
            <a:r>
              <a:rPr lang="en-US" sz="2000" dirty="0">
                <a:solidFill>
                  <a:schemeClr val="tx1">
                    <a:lumMod val="75000"/>
                  </a:schemeClr>
                </a:solidFill>
                <a:latin typeface="Inconsolata"/>
                <a:cs typeface="Inconsolata"/>
              </a:rPr>
              <a:t>"&lt;h1&gt;Hello, world!&lt;/h1&gt;"</a:t>
            </a:r>
          </a:p>
          <a:p>
            <a:pPr lvl="1" algn="l">
              <a:lnSpc>
                <a:spcPct val="120000"/>
              </a:lnSpc>
            </a:pPr>
            <a:r>
              <a:rPr lang="en-US" sz="2000" dirty="0">
                <a:solidFill>
                  <a:schemeClr val="tx1">
                    <a:lumMod val="75000"/>
                  </a:schemeClr>
                </a:solidFill>
                <a:latin typeface="Inconsolata"/>
                <a:cs typeface="Inconsolata"/>
              </a:rPr>
              <a:t>The service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a:t>
            </a:r>
            <a:r>
              <a:rPr lang="en-US" sz="2000" dirty="0" smtClean="0">
                <a:solidFill>
                  <a:schemeClr val="tx1">
                    <a:lumMod val="75000"/>
                  </a:schemeClr>
                </a:solidFill>
                <a:latin typeface="Inconsolata"/>
                <a:cs typeface="Inconsolata"/>
              </a:rPr>
              <a:t>started.</a:t>
            </a:r>
          </a:p>
          <a:p>
            <a:pPr lvl="1" algn="l">
              <a:lnSpc>
                <a:spcPct val="120000"/>
              </a:lnSpc>
            </a:pPr>
            <a:r>
              <a:rPr lang="en-US" sz="2000" dirty="0" smtClean="0">
                <a:solidFill>
                  <a:schemeClr val="tx1">
                    <a:lumMod val="75000"/>
                  </a:schemeClr>
                </a:solidFill>
                <a:latin typeface="Inconsolata"/>
                <a:cs typeface="Inconsolata"/>
              </a:rPr>
              <a:t>The service named "</a:t>
            </a:r>
            <a:r>
              <a:rPr lang="en-US" sz="2000" dirty="0" err="1" smtClean="0">
                <a:solidFill>
                  <a:schemeClr val="tx1">
                    <a:lumMod val="75000"/>
                  </a:schemeClr>
                </a:solidFill>
                <a:latin typeface="Inconsolata"/>
                <a:cs typeface="Inconsolata"/>
              </a:rPr>
              <a:t>httpd</a:t>
            </a:r>
            <a:r>
              <a:rPr lang="en-US" sz="2000" dirty="0" smtClean="0">
                <a:solidFill>
                  <a:schemeClr val="tx1">
                    <a:lumMod val="75000"/>
                  </a:schemeClr>
                </a:solidFill>
                <a:latin typeface="Inconsolata"/>
                <a:cs typeface="Inconsolata"/>
              </a:rPr>
              <a:t>" is enabled.</a:t>
            </a:r>
          </a:p>
          <a:p>
            <a:pPr lvl="1" algn="l">
              <a:lnSpc>
                <a:spcPct val="120000"/>
              </a:lnSpc>
            </a:pPr>
            <a:endParaRPr lang="en-US" sz="2000" dirty="0">
              <a:solidFill>
                <a:schemeClr val="tx1">
                  <a:lumMod val="75000"/>
                </a:schemeClr>
              </a:solidFill>
            </a:endParaRPr>
          </a:p>
          <a:p>
            <a:pPr marL="342900" indent="-342900">
              <a:lnSpc>
                <a:spcPct val="120000"/>
              </a:lnSpc>
              <a:buFont typeface="Wingdings" charset="2"/>
              <a:buChar char="q"/>
            </a:pPr>
            <a:r>
              <a:rPr lang="en-US" sz="2400" dirty="0" smtClean="0"/>
              <a:t>Place </a:t>
            </a:r>
            <a:r>
              <a:rPr lang="en-US" sz="2400" dirty="0"/>
              <a:t>the apache cookbook under version </a:t>
            </a:r>
            <a:r>
              <a:rPr lang="en-US" sz="2400" dirty="0" smtClean="0"/>
              <a:t>control</a:t>
            </a:r>
            <a:endParaRPr lang="en-US" sz="2000" dirty="0">
              <a:solidFill>
                <a:schemeClr val="tx1">
                  <a:lumMod val="75000"/>
                </a:schemeClr>
              </a:solidFill>
            </a:endParaRPr>
          </a:p>
          <a:p>
            <a:pPr>
              <a:lnSpc>
                <a:spcPct val="120000"/>
              </a:lnSpc>
            </a:pPr>
            <a:endParaRPr lang="en-US" sz="1800" dirty="0"/>
          </a:p>
          <a:p>
            <a:pPr marL="342900" indent="-342900">
              <a:lnSpc>
                <a:spcPct val="120000"/>
              </a:lnSpc>
              <a:buFont typeface="Wingdings" charset="2"/>
              <a:buChar char="q"/>
            </a:pPr>
            <a:endParaRPr lang="en-US" sz="2000" dirty="0" smtClean="0"/>
          </a:p>
          <a:p>
            <a:pPr marL="342900" indent="-342900">
              <a:lnSpc>
                <a:spcPct val="120000"/>
              </a:lnSpc>
              <a:buFont typeface="Wingdings" charset="2"/>
              <a:buChar char="q"/>
            </a:pPr>
            <a:endParaRPr lang="en-US" sz="2000" dirty="0" smtClean="0"/>
          </a:p>
        </p:txBody>
      </p:sp>
    </p:spTree>
    <p:extLst>
      <p:ext uri="{BB962C8B-B14F-4D97-AF65-F5344CB8AC3E}">
        <p14:creationId xmlns:p14="http://schemas.microsoft.com/office/powerpoint/2010/main" val="66279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directory[/root/apache] action create</a:t>
            </a:r>
          </a:p>
          <a:p>
            <a:r>
              <a:rPr lang="en-US" dirty="0"/>
              <a:t>    - create new directory /root/apache</a:t>
            </a:r>
          </a:p>
          <a:p>
            <a:r>
              <a:rPr lang="en-US" dirty="0"/>
              <a:t>  * template[/root/apache/</a:t>
            </a:r>
            <a:r>
              <a:rPr lang="en-US" dirty="0" err="1"/>
              <a:t>metadata.rb</a:t>
            </a:r>
            <a:r>
              <a:rPr lang="en-US" dirty="0"/>
              <a:t>] action </a:t>
            </a:r>
            <a:r>
              <a:rPr lang="en-US" dirty="0" err="1"/>
              <a:t>create_if_missing</a:t>
            </a:r>
            <a:endParaRPr lang="en-US" dirty="0"/>
          </a:p>
          <a:p>
            <a:r>
              <a:rPr lang="en-US" dirty="0"/>
              <a:t>    - create new file /root/apache/</a:t>
            </a:r>
            <a:r>
              <a:rPr lang="en-US" dirty="0" err="1"/>
              <a:t>metadata.rb</a:t>
            </a:r>
            <a:endParaRPr lang="en-US" dirty="0"/>
          </a:p>
          <a:p>
            <a:r>
              <a:rPr lang="en-US" dirty="0"/>
              <a:t>    - update content in file /root/apache/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template[/root/apache/</a:t>
            </a:r>
            <a:r>
              <a:rPr lang="en-US" dirty="0" err="1"/>
              <a:t>README.md</a:t>
            </a:r>
            <a:r>
              <a:rPr lang="en-US" dirty="0"/>
              <a:t>] action </a:t>
            </a:r>
            <a:r>
              <a:rPr lang="en-US" dirty="0" err="1"/>
              <a:t>create_if_missing</a:t>
            </a:r>
            <a:endParaRPr lang="en-US" dirty="0"/>
          </a:p>
          <a:p>
            <a:r>
              <a:rPr lang="en-US" dirty="0"/>
              <a:t>    - create new file /root/apache/</a:t>
            </a:r>
            <a:r>
              <a:rPr lang="en-US" dirty="0" err="1"/>
              <a:t>README.md</a:t>
            </a:r>
            <a:endParaRPr lang="en-US" dirty="0"/>
          </a:p>
          <a:p>
            <a:r>
              <a:rPr lang="en-US" dirty="0"/>
              <a:t>    - update content in file /root/</a:t>
            </a:r>
            <a:r>
              <a:rPr lang="en-US" dirty="0" smtClean="0"/>
              <a:t>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330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lstStyle/>
          <a:p>
            <a:r>
              <a:rPr lang="en-US" dirty="0"/>
              <a:t>package "</a:t>
            </a:r>
            <a:r>
              <a:rPr lang="en-US" dirty="0" err="1"/>
              <a:t>httpd</a:t>
            </a:r>
            <a:r>
              <a:rPr lang="en-US" dirty="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err="1"/>
              <a:t>httpd</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apache.rb</a:t>
            </a:r>
            <a:endParaRPr lang="en-US" dirty="0"/>
          </a:p>
        </p:txBody>
      </p:sp>
    </p:spTree>
    <p:extLst>
      <p:ext uri="{BB962C8B-B14F-4D97-AF65-F5344CB8AC3E}">
        <p14:creationId xmlns:p14="http://schemas.microsoft.com/office/powerpoint/2010/main" val="204095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pply the apache recipe</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apache.rb</a:t>
            </a:r>
            <a:endParaRPr lang="en-US" dirty="0"/>
          </a:p>
        </p:txBody>
      </p:sp>
    </p:spTree>
    <p:extLst>
      <p:ext uri="{BB962C8B-B14F-4D97-AF65-F5344CB8AC3E}">
        <p14:creationId xmlns:p14="http://schemas.microsoft.com/office/powerpoint/2010/main" val="309672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t>
            </a:r>
            <a:r>
              <a:rPr lang="en-US" dirty="0" err="1" smtClean="0"/>
              <a:t>init</a:t>
            </a:r>
            <a:r>
              <a:rPr lang="en-US" dirty="0" smtClean="0"/>
              <a:t> </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"Initial Apache Cookbook"</a:t>
            </a:r>
            <a:endParaRPr lang="en-US" dirty="0"/>
          </a:p>
        </p:txBody>
      </p:sp>
    </p:spTree>
    <p:extLst>
      <p:ext uri="{BB962C8B-B14F-4D97-AF65-F5344CB8AC3E}">
        <p14:creationId xmlns:p14="http://schemas.microsoft.com/office/powerpoint/2010/main" val="163560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410348"/>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p>
          <a:p>
            <a:pPr marL="457200" indent="-457200">
              <a:buFont typeface="Arial"/>
              <a:buChar char="•"/>
            </a:pPr>
            <a:r>
              <a:rPr lang="en-US" dirty="0" smtClean="0"/>
              <a:t>cookbooks</a:t>
            </a:r>
          </a:p>
          <a:p>
            <a:pPr marL="457200" indent="-457200">
              <a:buFont typeface="Arial"/>
              <a:buChar char="•"/>
            </a:pPr>
            <a:r>
              <a:rPr lang="en-US" smtClean="0"/>
              <a:t>versions</a:t>
            </a:r>
            <a:endParaRPr lang="en-US" dirty="0" smtClean="0"/>
          </a:p>
          <a:p>
            <a:pPr marL="457200" indent="-457200">
              <a:buFont typeface="Arial"/>
              <a:buChar char="•"/>
            </a:pPr>
            <a:r>
              <a:rPr lang="en-US" dirty="0" smtClean="0"/>
              <a:t>version control</a:t>
            </a:r>
          </a:p>
        </p:txBody>
      </p:sp>
    </p:spTree>
    <p:extLst>
      <p:ext uri="{BB962C8B-B14F-4D97-AF65-F5344CB8AC3E}">
        <p14:creationId xmlns:p14="http://schemas.microsoft.com/office/powerpoint/2010/main" val="204885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485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normAutofit/>
          </a:bodyPr>
          <a:lstStyle/>
          <a:p>
            <a:r>
              <a:rPr lang="en-US" dirty="0" smtClean="0"/>
              <a:t>Applying recipes from cookbooks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707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248924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chef-client</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 When a chef-client is run, it will perform all of the steps that are required to bring the node into the expected state, </a:t>
            </a:r>
            <a:r>
              <a:rPr lang="en-US" dirty="0" smtClean="0"/>
              <a:t>including…</a:t>
            </a:r>
            <a:endParaRPr lang="en-US"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chef_client.html</a:t>
            </a:r>
            <a:endParaRPr lang="en-US" dirty="0"/>
          </a:p>
        </p:txBody>
      </p:sp>
    </p:spTree>
    <p:extLst>
      <p:ext uri="{BB962C8B-B14F-4D97-AF65-F5344CB8AC3E}">
        <p14:creationId xmlns:p14="http://schemas.microsoft.com/office/powerpoint/2010/main" val="3579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a:t>
            </a:r>
            <a:r>
              <a:rPr lang="en-US" dirty="0"/>
              <a:t>A</a:t>
            </a:r>
            <a:r>
              <a:rPr lang="en-US" dirty="0" smtClean="0"/>
              <a:t>bout My Workstation?</a:t>
            </a:r>
            <a:endParaRPr lang="en-US" dirty="0"/>
          </a:p>
        </p:txBody>
      </p:sp>
      <p:sp>
        <p:nvSpPr>
          <p:cNvPr id="3" name="Subtitle 2"/>
          <p:cNvSpPr>
            <a:spLocks noGrp="1"/>
          </p:cNvSpPr>
          <p:nvPr>
            <p:ph type="subTitle" idx="1"/>
          </p:nvPr>
        </p:nvSpPr>
        <p:spPr>
          <a:xfrm>
            <a:off x="2260314" y="2629587"/>
            <a:ext cx="8230599" cy="2869141"/>
          </a:xfrm>
        </p:spPr>
        <p:txBody>
          <a:bodyPr/>
          <a:lstStyle/>
          <a:p>
            <a:r>
              <a:rPr lang="en-US" dirty="0" smtClean="0"/>
              <a:t>At the end of the workshop we will have an </a:t>
            </a:r>
            <a:r>
              <a:rPr lang="en-US" b="1" dirty="0" err="1" smtClean="0"/>
              <a:t>InstallFest</a:t>
            </a:r>
            <a:r>
              <a:rPr lang="en-US" dirty="0" smtClean="0"/>
              <a:t>!</a:t>
            </a:r>
          </a:p>
          <a:p>
            <a:endParaRPr lang="en-US" dirty="0"/>
          </a:p>
          <a:p>
            <a:r>
              <a:rPr lang="en-US" dirty="0" smtClean="0"/>
              <a:t>During that time we will install all the necessary tools on your workstation and troubleshoot any installation issues you may experience.</a:t>
            </a:r>
            <a:endParaRPr lang="en-US" dirty="0"/>
          </a:p>
        </p:txBody>
      </p:sp>
    </p:spTree>
    <p:extLst>
      <p:ext uri="{BB962C8B-B14F-4D97-AF65-F5344CB8AC3E}">
        <p14:creationId xmlns:p14="http://schemas.microsoft.com/office/powerpoint/2010/main" val="396384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smtClean="0"/>
              <a:t>$ </a:t>
            </a:r>
            <a:r>
              <a:rPr lang="en-US" dirty="0" err="1" smtClean="0"/>
              <a:t>sudo</a:t>
            </a:r>
            <a:r>
              <a:rPr lang="en-US" dirty="0" smtClean="0">
                <a:latin typeface="Inconsolata"/>
                <a:cs typeface="Inconsolata"/>
              </a:rPr>
              <a:t> chef-client --local-mode -r "recipe[setup::setup]"</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457200" indent="-457200">
              <a:buFont typeface="Arial"/>
              <a:buChar char="•"/>
            </a:pPr>
            <a:r>
              <a:rPr lang="en-US" dirty="0" smtClean="0"/>
              <a:t>The 'setup' recipe from the 'setup' cookbook</a:t>
            </a: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13950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"recipe[apache::apache]"</a:t>
            </a:r>
            <a:endParaRPr lang="en-US" dirty="0">
              <a:latin typeface="Inconsolata"/>
              <a:cs typeface="Inconsolata"/>
            </a:endParaRPr>
          </a:p>
        </p:txBody>
      </p:sp>
      <p:sp>
        <p:nvSpPr>
          <p:cNvPr id="4" name="Content Placeholder 3"/>
          <p:cNvSpPr>
            <a:spLocks noGrp="1"/>
          </p:cNvSpPr>
          <p:nvPr>
            <p:ph sz="quarter" idx="12"/>
          </p:nvPr>
        </p:nvSpPr>
        <p:spPr>
          <a:xfrm>
            <a:off x="457435" y="3766388"/>
            <a:ext cx="11201166" cy="2556315"/>
          </a:xfrm>
        </p:spPr>
        <p:txBody>
          <a:bodyPr/>
          <a:lstStyle/>
          <a:p>
            <a:r>
              <a:rPr lang="en-US" dirty="0" smtClean="0"/>
              <a:t>Apply the following recipes locally:</a:t>
            </a:r>
          </a:p>
          <a:p>
            <a:endParaRPr lang="en-US" dirty="0"/>
          </a:p>
          <a:p>
            <a:pPr marL="457200" indent="-457200">
              <a:buFontTx/>
              <a:buChar char="•"/>
            </a:pPr>
            <a:r>
              <a:rPr lang="en-US" dirty="0" smtClean="0"/>
              <a:t>The 'apache' recipe from the 'apache' cookbook</a:t>
            </a: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97899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 "recipe[</a:t>
            </a:r>
            <a:r>
              <a:rPr lang="en-US" dirty="0" smtClean="0"/>
              <a:t>setup::setup</a:t>
            </a:r>
            <a:r>
              <a:rPr lang="en-US" dirty="0" smtClean="0">
                <a:latin typeface="Inconsolata"/>
                <a:cs typeface="Inconsolata"/>
              </a:rPr>
              <a:t>],recipe[apache::apache]"</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endParaRPr lang="en-US" dirty="0"/>
          </a:p>
          <a:p>
            <a:pPr marL="457200" indent="-457200">
              <a:buFontTx/>
              <a:buChar char="•"/>
            </a:pPr>
            <a:endParaRPr lang="en-US" dirty="0" smtClean="0"/>
          </a:p>
          <a:p>
            <a:pPr marL="457200" indent="-457200">
              <a:buFontTx/>
              <a:buChar char="•"/>
            </a:pPr>
            <a:r>
              <a:rPr lang="en-US" dirty="0" smtClean="0"/>
              <a:t>The 'default' recipe from the 'setup' cookbook</a:t>
            </a:r>
          </a:p>
          <a:p>
            <a:pPr marL="457200" indent="-457200">
              <a:buFontTx/>
              <a:buChar char="•"/>
            </a:pPr>
            <a:r>
              <a:rPr lang="en-US" dirty="0" smtClean="0"/>
              <a:t>The 'default' recipe </a:t>
            </a:r>
            <a:r>
              <a:rPr lang="en-US" dirty="0"/>
              <a:t>from the </a:t>
            </a:r>
            <a:r>
              <a:rPr lang="en-US" dirty="0" smtClean="0"/>
              <a:t>'apache' </a:t>
            </a:r>
            <a:r>
              <a:rPr lang="en-US" dirty="0"/>
              <a:t>cookbook</a:t>
            </a:r>
          </a:p>
          <a:p>
            <a:pPr marL="457200" indent="-457200">
              <a:buFontTx/>
              <a:buChar char="•"/>
            </a:pP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429306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--local-mode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chef-client's </a:t>
            </a:r>
            <a:r>
              <a:rPr lang="en-US" dirty="0" smtClean="0"/>
              <a:t>default mode attempts to contact a Chef Server and ask it for the recipes to run for the given node. We are overriding that behavior to have work in a local mode.</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318464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"recipe[COOKBOOK::RECIPE]"</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In local mode we need to provide a list of recipes to apply to the system. This is called a </a:t>
            </a:r>
            <a:r>
              <a:rPr lang="en-US" b="1" dirty="0" smtClean="0"/>
              <a:t>run list</a:t>
            </a:r>
            <a:r>
              <a:rPr lang="en-US" dirty="0" smtClean="0"/>
              <a:t>. A run list is an ordered collection of recipes to execute.</a:t>
            </a:r>
          </a:p>
          <a:p>
            <a:endParaRPr lang="en-US" dirty="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345451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 first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2385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[2015-03-29T21:38:56-07:00] WARN: No </a:t>
            </a:r>
            <a:r>
              <a:rPr lang="en-US" dirty="0" err="1" smtClean="0"/>
              <a:t>config</a:t>
            </a:r>
            <a:r>
              <a:rPr lang="en-US" dirty="0" smtClean="0"/>
              <a:t> file found or specified on command line, using command line options.</a:t>
            </a:r>
          </a:p>
          <a:p>
            <a:r>
              <a:rPr lang="en-US" dirty="0" smtClean="0"/>
              <a:t>Starting Chef Client, version 11.16.4</a:t>
            </a:r>
          </a:p>
          <a:p>
            <a:r>
              <a:rPr lang="en-US" dirty="0" smtClean="0"/>
              <a:t>resolving cookbooks for run list: ["apache::apache"]</a:t>
            </a:r>
          </a:p>
          <a:p>
            <a:endParaRPr lang="en-US" dirty="0" smtClean="0"/>
          </a:p>
          <a:p>
            <a:r>
              <a:rPr lang="en-US" dirty="0" smtClean="0"/>
              <a:t>================================================================================</a:t>
            </a:r>
          </a:p>
          <a:p>
            <a:r>
              <a:rPr lang="en-US" dirty="0" smtClean="0"/>
              <a:t>Error Resolving Cookbooks for Run List:</a:t>
            </a:r>
          </a:p>
          <a:p>
            <a:r>
              <a:rPr lang="en-US" dirty="0" smtClean="0"/>
              <a:t>================================================================================</a:t>
            </a:r>
          </a:p>
          <a:p>
            <a:endParaRPr lang="en-US" dirty="0" smtClean="0"/>
          </a:p>
          <a:p>
            <a:r>
              <a:rPr lang="en-US" dirty="0" smtClean="0"/>
              <a:t>Missing Cookbooks:</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a:t>
            </a:r>
            <a:r>
              <a:rPr lang="en-US" dirty="0" smtClean="0"/>
              <a:t> 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41991" y="2376618"/>
            <a:ext cx="10813469" cy="67975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2197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199084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setup cookbook</a:t>
            </a:r>
            <a:endParaRPr lang="en-US" dirty="0"/>
          </a:p>
        </p:txBody>
      </p:sp>
      <p:sp>
        <p:nvSpPr>
          <p:cNvPr id="4" name="Text Placeholder 3"/>
          <p:cNvSpPr>
            <a:spLocks noGrp="1"/>
          </p:cNvSpPr>
          <p:nvPr>
            <p:ph type="body" sz="quarter" idx="11"/>
          </p:nvPr>
        </p:nvSpPr>
        <p:spPr/>
        <p:txBody>
          <a:bodyPr/>
          <a:lstStyle/>
          <a:p>
            <a:r>
              <a:rPr lang="en-US" dirty="0" smtClean="0"/>
              <a:t>$ mv setup cookbooks</a:t>
            </a:r>
            <a:endParaRPr lang="en-US" dirty="0"/>
          </a:p>
        </p:txBody>
      </p:sp>
    </p:spTree>
    <p:extLst>
      <p:ext uri="{BB962C8B-B14F-4D97-AF65-F5344CB8AC3E}">
        <p14:creationId xmlns:p14="http://schemas.microsoft.com/office/powerpoint/2010/main" val="355650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apache cookbook</a:t>
            </a:r>
            <a:endParaRPr lang="en-US" dirty="0"/>
          </a:p>
        </p:txBody>
      </p:sp>
      <p:sp>
        <p:nvSpPr>
          <p:cNvPr id="4" name="Text Placeholder 3"/>
          <p:cNvSpPr>
            <a:spLocks noGrp="1"/>
          </p:cNvSpPr>
          <p:nvPr>
            <p:ph type="body" sz="quarter" idx="11"/>
          </p:nvPr>
        </p:nvSpPr>
        <p:spPr/>
        <p:txBody>
          <a:bodyPr/>
          <a:lstStyle/>
          <a:p>
            <a:r>
              <a:rPr lang="en-US" dirty="0" smtClean="0"/>
              <a:t>$ mv apache cookbooks</a:t>
            </a:r>
            <a:endParaRPr lang="en-US" dirty="0"/>
          </a:p>
        </p:txBody>
      </p:sp>
    </p:spTree>
    <p:extLst>
      <p:ext uri="{BB962C8B-B14F-4D97-AF65-F5344CB8AC3E}">
        <p14:creationId xmlns:p14="http://schemas.microsoft.com/office/powerpoint/2010/main" val="375497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Your Workstation</a:t>
            </a:r>
            <a:endParaRPr lang="en-US" dirty="0"/>
          </a:p>
        </p:txBody>
      </p:sp>
      <p:sp>
        <p:nvSpPr>
          <p:cNvPr id="3" name="Subtitle 2"/>
          <p:cNvSpPr>
            <a:spLocks noGrp="1"/>
          </p:cNvSpPr>
          <p:nvPr>
            <p:ph type="body" sz="quarter" idx="10"/>
          </p:nvPr>
        </p:nvSpPr>
        <p:spPr/>
        <p:txBody>
          <a:bodyPr/>
          <a:lstStyle/>
          <a:p>
            <a:pPr marL="457200" indent="-457200">
              <a:buFont typeface="Wingdings" charset="2"/>
              <a:buChar char="q"/>
            </a:pPr>
            <a:r>
              <a:rPr lang="en-US" dirty="0" smtClean="0"/>
              <a:t>Raise your hand if you were not given an IP Address to login to</a:t>
            </a:r>
            <a:endParaRPr lang="en-US" b="1" i="1" dirty="0" smtClean="0"/>
          </a:p>
        </p:txBody>
      </p:sp>
      <p:sp>
        <p:nvSpPr>
          <p:cNvPr id="4" name="Content Placeholder 3"/>
          <p:cNvSpPr>
            <a:spLocks noGrp="1"/>
          </p:cNvSpPr>
          <p:nvPr>
            <p:ph sz="quarter" idx="11"/>
          </p:nvPr>
        </p:nvSpPr>
        <p:spPr/>
        <p:txBody>
          <a:bodyPr/>
          <a:lstStyle/>
          <a:p>
            <a:r>
              <a:rPr lang="en-US" dirty="0" smtClean="0"/>
              <a:t>"Let's all hope the </a:t>
            </a:r>
            <a:r>
              <a:rPr lang="en-US" dirty="0" err="1" smtClean="0"/>
              <a:t>WiFi</a:t>
            </a:r>
            <a:r>
              <a:rPr lang="en-US" dirty="0" smtClean="0"/>
              <a:t> holds up to the onslaught." </a:t>
            </a:r>
          </a:p>
          <a:p>
            <a:r>
              <a:rPr lang="en-US" dirty="0" smtClean="0"/>
              <a:t>– Conference Attendee</a:t>
            </a:r>
            <a:endParaRPr lang="en-US" dirty="0"/>
          </a:p>
        </p:txBody>
      </p:sp>
    </p:spTree>
    <p:extLst>
      <p:ext uri="{BB962C8B-B14F-4D97-AF65-F5344CB8AC3E}">
        <p14:creationId xmlns:p14="http://schemas.microsoft.com/office/powerpoint/2010/main" val="745583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7013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"setup::setup"</a:t>
            </a:r>
            <a:r>
              <a:rPr lang="en-US" dirty="0"/>
              <a:t>]</a:t>
            </a:r>
          </a:p>
          <a:p>
            <a:r>
              <a:rPr lang="en-US" dirty="0"/>
              <a:t>Synchronizing Cookbooks:</a:t>
            </a:r>
          </a:p>
          <a:p>
            <a:r>
              <a:rPr lang="en-US" dirty="0"/>
              <a:t>  - </a:t>
            </a:r>
            <a:r>
              <a:rPr lang="en-US" dirty="0" smtClean="0"/>
              <a:t>setu</a:t>
            </a:r>
            <a:r>
              <a:rPr lang="en-US" dirty="0"/>
              <a:t>p</a:t>
            </a:r>
          </a:p>
          <a:p>
            <a:r>
              <a:rPr lang="en-US" dirty="0"/>
              <a:t>Compiling Cookbooks...</a:t>
            </a:r>
          </a:p>
          <a:p>
            <a:r>
              <a:rPr lang="en-US" dirty="0"/>
              <a:t>Converging </a:t>
            </a:r>
            <a:r>
              <a:rPr lang="en-US" dirty="0" smtClean="0"/>
              <a:t>6 </a:t>
            </a:r>
            <a:r>
              <a:rPr lang="en-US" dirty="0"/>
              <a:t>resources</a:t>
            </a:r>
          </a:p>
          <a:p>
            <a:r>
              <a:rPr lang="en-US" dirty="0"/>
              <a:t>Recipe: </a:t>
            </a:r>
            <a:r>
              <a:rPr lang="en-US" dirty="0" smtClean="0"/>
              <a:t>setup::setup</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the </a:t>
            </a:r>
            <a:r>
              <a:rPr lang="en-US" dirty="0" smtClean="0">
                <a:latin typeface="Inconsolata"/>
                <a:cs typeface="Inconsolata"/>
              </a:rPr>
              <a:t>setup::setup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"recipe[setup::setup]"</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663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2259882"/>
            <a:ext cx="10817770" cy="4049478"/>
          </a:xfrm>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 "setup::setup"]</a:t>
            </a:r>
            <a:endParaRPr lang="en-US" dirty="0"/>
          </a:p>
          <a:p>
            <a:r>
              <a:rPr lang="en-US" dirty="0"/>
              <a:t>Synchronizing Cookbooks:</a:t>
            </a:r>
          </a:p>
          <a:p>
            <a:r>
              <a:rPr lang="en-US" dirty="0"/>
              <a:t>  - </a:t>
            </a:r>
            <a:r>
              <a:rPr lang="en-US" dirty="0" smtClean="0"/>
              <a:t>apache</a:t>
            </a:r>
          </a:p>
          <a:p>
            <a:r>
              <a:rPr lang="en-US" dirty="0"/>
              <a:t> </a:t>
            </a:r>
            <a:r>
              <a:rPr lang="en-US" dirty="0" smtClean="0"/>
              <a:t> - setup</a:t>
            </a:r>
            <a:endParaRPr lang="en-US" dirty="0"/>
          </a:p>
          <a:p>
            <a:r>
              <a:rPr lang="en-US" dirty="0"/>
              <a:t>Compiling Cookbooks...</a:t>
            </a:r>
          </a:p>
          <a:p>
            <a:r>
              <a:rPr lang="en-US" dirty="0"/>
              <a:t>Converging </a:t>
            </a:r>
            <a:r>
              <a:rPr lang="en-US" dirty="0" smtClean="0"/>
              <a:t>9 </a:t>
            </a:r>
            <a:r>
              <a:rPr lang="en-US" dirty="0"/>
              <a:t>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both recipes locally</a:t>
            </a:r>
            <a:endParaRPr lang="en-US" dirty="0"/>
          </a:p>
        </p:txBody>
      </p:sp>
      <p:sp>
        <p:nvSpPr>
          <p:cNvPr id="4" name="Text Placeholder 3"/>
          <p:cNvSpPr>
            <a:spLocks noGrp="1"/>
          </p:cNvSpPr>
          <p:nvPr>
            <p:ph type="body" sz="quarter" idx="11"/>
          </p:nvPr>
        </p:nvSpPr>
        <p:spPr>
          <a:xfrm>
            <a:off x="840828" y="1002861"/>
            <a:ext cx="10816896" cy="1042580"/>
          </a:xfrm>
        </p:spPr>
        <p:txBody>
          <a:bodyPr/>
          <a:lstStyle/>
          <a:p>
            <a:r>
              <a:rPr lang="en-US" dirty="0" smtClean="0"/>
              <a:t>$ </a:t>
            </a:r>
            <a:r>
              <a:rPr lang="en-US" dirty="0" err="1" smtClean="0"/>
              <a:t>sudo</a:t>
            </a:r>
            <a:r>
              <a:rPr lang="en-US" dirty="0" smtClean="0"/>
              <a:t> chef-client --local-mode \ </a:t>
            </a:r>
          </a:p>
          <a:p>
            <a:r>
              <a:rPr lang="en-US" dirty="0" smtClean="0"/>
              <a:t>-r "recipe[apache::apache], recipe[setup::setup]"</a:t>
            </a:r>
            <a:endParaRPr lang="en-US" dirty="0"/>
          </a:p>
        </p:txBody>
      </p:sp>
    </p:spTree>
    <p:extLst>
      <p:ext uri="{BB962C8B-B14F-4D97-AF65-F5344CB8AC3E}">
        <p14:creationId xmlns:p14="http://schemas.microsoft.com/office/powerpoint/2010/main" val="13900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"recipe[COOKBOOK(::default)]"</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When you are referencing the default recipe within a cookbook you may optionally specify only the name of the cookbook. chef-client understands that you mean to apply the default recipe from within that cookbook.</a:t>
            </a:r>
            <a:endParaRPr lang="en-US" dirty="0" smtClean="0">
              <a:latin typeface="Inconsolata"/>
              <a:cs typeface="Inconsolata"/>
            </a:endParaRPr>
          </a:p>
        </p:txBody>
      </p:sp>
    </p:spTree>
    <p:extLst>
      <p:ext uri="{BB962C8B-B14F-4D97-AF65-F5344CB8AC3E}">
        <p14:creationId xmlns:p14="http://schemas.microsoft.com/office/powerpoint/2010/main" val="179689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253657"/>
            <a:ext cx="8229600" cy="1258122"/>
          </a:xfrm>
        </p:spPr>
        <p:txBody>
          <a:bodyPr>
            <a:normAutofit fontScale="90000"/>
          </a:bodyPr>
          <a:lstStyle/>
          <a:p>
            <a:r>
              <a:rPr lang="en-US" dirty="0" smtClean="0"/>
              <a:t>Setting a default in our cookbook</a:t>
            </a:r>
            <a:endParaRPr lang="en-US" dirty="0"/>
          </a:p>
        </p:txBody>
      </p:sp>
      <p:sp>
        <p:nvSpPr>
          <p:cNvPr id="3" name="Text Placeholder 2"/>
          <p:cNvSpPr>
            <a:spLocks noGrp="1"/>
          </p:cNvSpPr>
          <p:nvPr>
            <p:ph type="body" sz="quarter" idx="10"/>
          </p:nvPr>
        </p:nvSpPr>
        <p:spPr/>
        <p:txBody>
          <a:bodyPr/>
          <a:lstStyle/>
          <a:p>
            <a:pPr marL="285750" indent="-285750">
              <a:lnSpc>
                <a:spcPct val="120000"/>
              </a:lnSpc>
              <a:buFont typeface="Wingdings" charset="2"/>
              <a:buChar char="q"/>
            </a:pPr>
            <a:r>
              <a:rPr lang="en-US" dirty="0" smtClean="0"/>
              <a:t>Update the default recipe to use </a:t>
            </a:r>
            <a:r>
              <a:rPr lang="en-US" dirty="0" err="1" smtClean="0">
                <a:latin typeface="Inconsolata"/>
                <a:cs typeface="Inconsolata"/>
              </a:rPr>
              <a:t>include_recipe</a:t>
            </a:r>
            <a:r>
              <a:rPr lang="en-US" dirty="0" smtClean="0"/>
              <a:t> to include the setup recipe.</a:t>
            </a:r>
          </a:p>
          <a:p>
            <a:pPr marL="285750" indent="-285750">
              <a:lnSpc>
                <a:spcPct val="120000"/>
              </a:lnSpc>
              <a:buFont typeface="Wingdings" charset="2"/>
              <a:buChar char="q"/>
            </a:pPr>
            <a:r>
              <a:rPr lang="en-US" dirty="0" smtClean="0"/>
              <a:t>Run chef-client and locally apply the </a:t>
            </a:r>
            <a:r>
              <a:rPr lang="en-US" dirty="0" err="1" smtClean="0"/>
              <a:t>run_list</a:t>
            </a:r>
            <a:r>
              <a:rPr lang="en-US" dirty="0" smtClean="0"/>
              <a:t>: </a:t>
            </a:r>
            <a:r>
              <a:rPr lang="en-US" dirty="0" smtClean="0">
                <a:latin typeface="Inconsolata"/>
                <a:cs typeface="Inconsolata"/>
              </a:rPr>
              <a:t>"recipe[setup]"</a:t>
            </a:r>
            <a:endParaRPr lang="en-US" dirty="0">
              <a:latin typeface="Inconsolata"/>
              <a:cs typeface="Inconsolata"/>
            </a:endParaRPr>
          </a:p>
        </p:txBody>
      </p:sp>
      <p:sp>
        <p:nvSpPr>
          <p:cNvPr id="4" name="Content Placeholder 3"/>
          <p:cNvSpPr>
            <a:spLocks noGrp="1"/>
          </p:cNvSpPr>
          <p:nvPr>
            <p:ph sz="quarter" idx="11"/>
          </p:nvPr>
        </p:nvSpPr>
        <p:spPr/>
        <p:txBody>
          <a:bodyPr/>
          <a:lstStyle/>
          <a:p>
            <a:r>
              <a:rPr lang="en-US" dirty="0" smtClean="0"/>
              <a:t>It seems silly to type "recipe[setup::setup]". Typing out "recipe[setup]" also seems clearer.</a:t>
            </a:r>
            <a:endParaRPr lang="en-US" dirty="0"/>
          </a:p>
        </p:txBody>
      </p:sp>
    </p:spTree>
    <p:extLst>
      <p:ext uri="{BB962C8B-B14F-4D97-AF65-F5344CB8AC3E}">
        <p14:creationId xmlns:p14="http://schemas.microsoft.com/office/powerpoint/2010/main" val="237790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a:cs typeface="Inconsolata"/>
              </a:rPr>
              <a:t>include_recipe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err="1"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err="1">
                <a:latin typeface="Inconsolata"/>
                <a:cs typeface="Inconsolata"/>
              </a:rPr>
              <a:t>include_recipe</a:t>
            </a:r>
            <a:r>
              <a:rPr lang="en-US" dirty="0"/>
              <a:t> keyword is located.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recipes.html#include-recipes</a:t>
            </a:r>
            <a:endParaRPr lang="en-US" dirty="0"/>
          </a:p>
        </p:txBody>
      </p:sp>
    </p:spTree>
    <p:extLst>
      <p:ext uri="{BB962C8B-B14F-4D97-AF65-F5344CB8AC3E}">
        <p14:creationId xmlns:p14="http://schemas.microsoft.com/office/powerpoint/2010/main" val="262757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"setup::setup"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"setup" cookbook in this recipe</a:t>
            </a:r>
            <a:endParaRPr lang="en-US" dirty="0"/>
          </a:p>
        </p:txBody>
      </p:sp>
    </p:spTree>
    <p:extLst>
      <p:ext uri="{BB962C8B-B14F-4D97-AF65-F5344CB8AC3E}">
        <p14:creationId xmlns:p14="http://schemas.microsoft.com/office/powerpoint/2010/main" val="123736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"apache::apache"</a:t>
            </a:r>
            <a:endParaRPr lang="en-US" dirty="0"/>
          </a:p>
        </p:txBody>
      </p:sp>
      <p:sp>
        <p:nvSpPr>
          <p:cNvPr id="4" name="Content Placeholder 3"/>
          <p:cNvSpPr>
            <a:spLocks noGrp="1"/>
          </p:cNvSpPr>
          <p:nvPr>
            <p:ph sz="quarter" idx="12"/>
          </p:nvPr>
        </p:nvSpPr>
        <p:spPr/>
        <p:txBody>
          <a:bodyPr/>
          <a:lstStyle/>
          <a:p>
            <a:r>
              <a:rPr lang="en-US" dirty="0" smtClean="0"/>
              <a:t>Include the "apache" recipe from the "apache" cookbook in this recipe</a:t>
            </a:r>
            <a:endParaRPr lang="en-US" dirty="0"/>
          </a:p>
        </p:txBody>
      </p:sp>
    </p:spTree>
    <p:extLst>
      <p:ext uri="{BB962C8B-B14F-4D97-AF65-F5344CB8AC3E}">
        <p14:creationId xmlns:p14="http://schemas.microsoft.com/office/powerpoint/2010/main" val="295789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setup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setup</a:t>
            </a:r>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"setup::setup"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79582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a:t>
            </a:r>
            <a:r>
              <a:rPr lang="en-US" dirty="0"/>
              <a:t>]</a:t>
            </a:r>
          </a:p>
          <a:p>
            <a:r>
              <a:rPr lang="en-US" dirty="0"/>
              <a:t>Synchronizing Cookbooks:</a:t>
            </a:r>
          </a:p>
          <a:p>
            <a:r>
              <a:rPr lang="en-US" dirty="0"/>
              <a:t>  - setup</a:t>
            </a:r>
          </a:p>
          <a:p>
            <a:r>
              <a:rPr lang="en-US" dirty="0"/>
              <a:t>Compiling Cookbooks...</a:t>
            </a:r>
          </a:p>
          <a:p>
            <a:r>
              <a:rPr lang="en-US" dirty="0"/>
              <a:t>Converging 6 resources</a:t>
            </a:r>
          </a:p>
          <a:p>
            <a:r>
              <a:rPr lang="en-US" dirty="0"/>
              <a:t>Recipe: setup::setup</a:t>
            </a:r>
          </a:p>
          <a:p>
            <a:r>
              <a:rPr lang="en-US" dirty="0"/>
              <a:t>...</a:t>
            </a:r>
          </a:p>
          <a:p>
            <a:endParaRPr lang="en-US" dirty="0"/>
          </a:p>
        </p:txBody>
      </p:sp>
      <p:sp>
        <p:nvSpPr>
          <p:cNvPr id="3" name="Title 2"/>
          <p:cNvSpPr>
            <a:spLocks noGrp="1"/>
          </p:cNvSpPr>
          <p:nvPr>
            <p:ph type="title"/>
          </p:nvPr>
        </p:nvSpPr>
        <p:spPr/>
        <p:txBody>
          <a:bodyPr/>
          <a:lstStyle/>
          <a:p>
            <a:r>
              <a:rPr lang="en-US" dirty="0" smtClean="0"/>
              <a:t>Applying setup's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a:t>
            </a:r>
            <a:endParaRPr lang="en-US" dirty="0"/>
          </a:p>
        </p:txBody>
      </p:sp>
    </p:spTree>
    <p:extLst>
      <p:ext uri="{BB962C8B-B14F-4D97-AF65-F5344CB8AC3E}">
        <p14:creationId xmlns:p14="http://schemas.microsoft.com/office/powerpoint/2010/main" val="21964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205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apache cookbook</a:t>
            </a:r>
            <a:endParaRPr lang="en-US" dirty="0"/>
          </a:p>
        </p:txBody>
      </p:sp>
      <p:sp>
        <p:nvSpPr>
          <p:cNvPr id="3" name="Subtitle 2"/>
          <p:cNvSpPr>
            <a:spLocks noGrp="1"/>
          </p:cNvSpPr>
          <p:nvPr>
            <p:ph type="subTitle" idx="1"/>
          </p:nvPr>
        </p:nvSpPr>
        <p:spPr>
          <a:xfrm>
            <a:off x="2260314" y="2629588"/>
            <a:ext cx="9185405" cy="3655194"/>
          </a:xfrm>
        </p:spPr>
        <p:txBody>
          <a:bodyPr/>
          <a:lstStyle/>
          <a:p>
            <a:pPr marL="457200" indent="-457200">
              <a:buFont typeface="Wingdings" charset="2"/>
              <a:buChar char="q"/>
            </a:pPr>
            <a:r>
              <a:rPr lang="en-US" dirty="0"/>
              <a:t>Update the </a:t>
            </a:r>
            <a:r>
              <a:rPr lang="en-US" dirty="0" smtClean="0"/>
              <a:t>"apache" cookbook's "default" </a:t>
            </a:r>
            <a:r>
              <a:rPr lang="en-US" dirty="0"/>
              <a:t>recipe </a:t>
            </a:r>
            <a:r>
              <a:rPr lang="en-US" dirty="0" smtClean="0"/>
              <a:t>to:</a:t>
            </a:r>
          </a:p>
          <a:p>
            <a:endParaRPr lang="en-US" dirty="0" smtClean="0">
              <a:solidFill>
                <a:schemeClr val="tx1"/>
              </a:solidFill>
              <a:latin typeface="Inconsolata"/>
              <a:cs typeface="Inconsolata"/>
            </a:endParaRPr>
          </a:p>
          <a:p>
            <a:r>
              <a:rPr lang="en-US" dirty="0" smtClean="0">
                <a:solidFill>
                  <a:schemeClr val="tx1"/>
                </a:solidFill>
                <a:latin typeface="Inconsolata"/>
                <a:cs typeface="Inconsolata"/>
              </a:rPr>
              <a:t>Include </a:t>
            </a:r>
            <a:r>
              <a:rPr lang="en-US" dirty="0">
                <a:solidFill>
                  <a:schemeClr val="tx1"/>
                </a:solidFill>
                <a:latin typeface="Inconsolata"/>
                <a:cs typeface="Inconsolata"/>
              </a:rPr>
              <a:t>the "apache" recipe from the "apache" cookbook</a:t>
            </a:r>
          </a:p>
          <a:p>
            <a:endParaRPr lang="en-US" dirty="0" smtClean="0"/>
          </a:p>
          <a:p>
            <a:pPr marL="457200" indent="-457200">
              <a:lnSpc>
                <a:spcPct val="120000"/>
              </a:lnSpc>
              <a:buFont typeface="Wingdings" charset="2"/>
              <a:buChar char="q"/>
            </a:pPr>
            <a:r>
              <a:rPr lang="en-US" dirty="0" smtClean="0"/>
              <a:t>Run </a:t>
            </a:r>
            <a:r>
              <a:rPr lang="en-US" dirty="0"/>
              <a:t>chef-client and locally apply the </a:t>
            </a:r>
            <a:r>
              <a:rPr lang="en-US" dirty="0" err="1"/>
              <a:t>run_list</a:t>
            </a:r>
            <a:r>
              <a:rPr lang="en-US" dirty="0"/>
              <a:t>: </a:t>
            </a:r>
            <a:r>
              <a:rPr lang="en-US" dirty="0">
                <a:latin typeface="Inconsolata"/>
                <a:cs typeface="Inconsolata"/>
              </a:rPr>
              <a:t>"recipe</a:t>
            </a:r>
            <a:r>
              <a:rPr lang="en-US" dirty="0" smtClean="0">
                <a:latin typeface="Inconsolata"/>
                <a:cs typeface="Inconsolata"/>
              </a:rPr>
              <a:t>[apache]"</a:t>
            </a:r>
            <a:endParaRPr lang="en-US" dirty="0">
              <a:latin typeface="Inconsolata"/>
              <a:cs typeface="Inconsolata"/>
            </a:endParaRPr>
          </a:p>
        </p:txBody>
      </p:sp>
    </p:spTree>
    <p:extLst>
      <p:ext uri="{BB962C8B-B14F-4D97-AF65-F5344CB8AC3E}">
        <p14:creationId xmlns:p14="http://schemas.microsoft.com/office/powerpoint/2010/main" val="294753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apache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"apache::apache"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151283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apache's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204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Discussion</a:t>
            </a:r>
            <a:endParaRPr lang="en-US" dirty="0">
              <a:cs typeface="Inconsolata"/>
            </a:endParaRPr>
          </a:p>
        </p:txBody>
      </p:sp>
      <p:sp>
        <p:nvSpPr>
          <p:cNvPr id="3" name="Subtitle 2"/>
          <p:cNvSpPr>
            <a:spLocks noGrp="1"/>
          </p:cNvSpPr>
          <p:nvPr>
            <p:ph type="subTitle" idx="1"/>
          </p:nvPr>
        </p:nvSpPr>
        <p:spPr>
          <a:xfrm>
            <a:off x="2260314" y="2628803"/>
            <a:ext cx="8230599" cy="3573501"/>
          </a:xfrm>
        </p:spPr>
        <p:txBody>
          <a:bodyPr/>
          <a:lstStyle/>
          <a:p>
            <a:r>
              <a:rPr lang="en-US" dirty="0"/>
              <a:t>What questions can we </a:t>
            </a:r>
            <a:r>
              <a:rPr lang="en-US" dirty="0" smtClean="0"/>
              <a:t>help </a:t>
            </a:r>
            <a:r>
              <a:rPr lang="en-US" smtClean="0"/>
              <a:t>you answer? </a:t>
            </a:r>
            <a:endParaRPr lang="en-US" dirty="0"/>
          </a:p>
          <a:p>
            <a:endParaRPr lang="en-US" dirty="0"/>
          </a:p>
          <a:p>
            <a:pPr marL="457200" indent="-457200">
              <a:buFont typeface="Arial"/>
              <a:buChar char="•"/>
            </a:pPr>
            <a:r>
              <a:rPr lang="en-US" dirty="0" smtClean="0">
                <a:latin typeface="Inconsolata"/>
                <a:cs typeface="Inconsolata"/>
              </a:rPr>
              <a:t>chef-client</a:t>
            </a:r>
          </a:p>
          <a:p>
            <a:pPr marL="457200" indent="-457200">
              <a:buFont typeface="Arial"/>
              <a:buChar char="•"/>
            </a:pPr>
            <a:r>
              <a:rPr lang="en-US" dirty="0" smtClean="0">
                <a:cs typeface="Inconsolata"/>
              </a:rPr>
              <a:t>local mode</a:t>
            </a:r>
          </a:p>
          <a:p>
            <a:pPr marL="457200" indent="-457200">
              <a:buFont typeface="Arial"/>
              <a:buChar char="•"/>
            </a:pPr>
            <a:r>
              <a:rPr lang="en-US" dirty="0" smtClean="0"/>
              <a:t>run list</a:t>
            </a:r>
          </a:p>
          <a:p>
            <a:pPr marL="457200" indent="-457200">
              <a:buFont typeface="Arial"/>
              <a:buChar char="•"/>
            </a:pPr>
            <a:r>
              <a:rPr lang="en-US" dirty="0" err="1" smtClean="0">
                <a:latin typeface="Inconsolata"/>
                <a:cs typeface="Inconsolata"/>
              </a:rPr>
              <a:t>include_recipe</a:t>
            </a:r>
            <a:endParaRPr lang="en-US" dirty="0" smtClean="0">
              <a:latin typeface="Inconsolata"/>
              <a:cs typeface="Inconsolata"/>
            </a:endParaRPr>
          </a:p>
          <a:p>
            <a:endParaRPr lang="en-US" dirty="0"/>
          </a:p>
          <a:p>
            <a:endParaRPr lang="en-US" dirty="0"/>
          </a:p>
        </p:txBody>
      </p:sp>
    </p:spTree>
    <p:extLst>
      <p:ext uri="{BB962C8B-B14F-4D97-AF65-F5344CB8AC3E}">
        <p14:creationId xmlns:p14="http://schemas.microsoft.com/office/powerpoint/2010/main" val="27984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Cookbooks</a:t>
            </a:r>
            <a:endParaRPr lang="en-US" dirty="0"/>
          </a:p>
        </p:txBody>
      </p:sp>
      <p:sp>
        <p:nvSpPr>
          <p:cNvPr id="3" name="Subtitle 2"/>
          <p:cNvSpPr>
            <a:spLocks noGrp="1"/>
          </p:cNvSpPr>
          <p:nvPr>
            <p:ph type="subTitle" idx="1"/>
          </p:nvPr>
        </p:nvSpPr>
        <p:spPr/>
        <p:txBody>
          <a:bodyPr/>
          <a:lstStyle/>
          <a:p>
            <a:r>
              <a:rPr lang="en-US" dirty="0" smtClean="0"/>
              <a:t>Validating our recipes in virtual environments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92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Can We Test Cookbooks?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I'm going to miss our 1-on-1 this week because I was up way too late dealing with a deployment issue for that new event-queuing system. Apparently, no one had actually tested the deployment scripts on the actual platforms in production.</a:t>
            </a:r>
          </a:p>
          <a:p>
            <a:pPr>
              <a:lnSpc>
                <a:spcPct val="120000"/>
              </a:lnSpc>
            </a:pPr>
            <a:endParaRPr lang="en-US" sz="2400" dirty="0" smtClean="0"/>
          </a:p>
          <a:p>
            <a:pPr>
              <a:lnSpc>
                <a:spcPct val="120000"/>
              </a:lnSpc>
            </a:pPr>
            <a:r>
              <a:rPr lang="en-US" sz="2400" dirty="0" smtClean="0"/>
              <a:t>Jennifer and I did a quick post mortem and she mentioned that we can verify cookbooks with </a:t>
            </a:r>
            <a:r>
              <a:rPr lang="en-US" sz="2400" b="1" dirty="0" smtClean="0">
                <a:latin typeface="Inconsolata"/>
                <a:cs typeface="Inconsolata"/>
              </a:rPr>
              <a:t>Test </a:t>
            </a:r>
            <a:r>
              <a:rPr lang="en-US" sz="2400" b="1" dirty="0">
                <a:latin typeface="Inconsolata"/>
                <a:cs typeface="Inconsolata"/>
              </a:rPr>
              <a:t>Kitchen</a:t>
            </a:r>
            <a:r>
              <a:rPr lang="en-US" sz="2400" dirty="0">
                <a:latin typeface="Inconsolata"/>
                <a:cs typeface="Inconsolata"/>
              </a:rPr>
              <a:t> </a:t>
            </a:r>
            <a:r>
              <a:rPr lang="en-US" sz="2400" dirty="0" smtClean="0"/>
              <a:t>and </a:t>
            </a:r>
            <a:r>
              <a:rPr lang="en-US" sz="2400" b="1" dirty="0" err="1" smtClean="0">
                <a:latin typeface="Inconsolata"/>
                <a:cs typeface="Inconsolata"/>
              </a:rPr>
              <a:t>Docker</a:t>
            </a:r>
            <a:r>
              <a:rPr lang="en-US" sz="2400" dirty="0" smtClean="0"/>
              <a:t>. Is that something you could check out?</a:t>
            </a:r>
          </a:p>
        </p:txBody>
      </p:sp>
    </p:spTree>
    <p:extLst>
      <p:ext uri="{BB962C8B-B14F-4D97-AF65-F5344CB8AC3E}">
        <p14:creationId xmlns:p14="http://schemas.microsoft.com/office/powerpoint/2010/main" val="74994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"setup"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a:t>
            </a:r>
            <a:r>
              <a:rPr lang="en-US" dirty="0" smtClean="0"/>
              <a:t>6.5 </a:t>
            </a:r>
            <a:r>
              <a:rPr lang="en-US" dirty="0" smtClean="0"/>
              <a:t>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24379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4670402" y="6289255"/>
            <a:ext cx="2054372" cy="450600"/>
          </a:xfrm>
          <a:prstGeom prst="rect">
            <a:avLst/>
          </a:prstGeom>
        </p:spPr>
        <p:txBody>
          <a:bodyPr vert="horz" wrap="none" lIns="91440" tIns="91440" rIns="91440" bIns="91440" rtlCol="0">
            <a:normAutofit lnSpcReduction="10000"/>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solidFill>
                  <a:srgbClr val="3E4346"/>
                </a:solidFill>
                <a:cs typeface="Inconsolata"/>
              </a:rPr>
              <a:t>http://</a:t>
            </a:r>
            <a:r>
              <a:rPr lang="en-US" dirty="0" err="1" smtClean="0">
                <a:solidFill>
                  <a:srgbClr val="3E4346"/>
                </a:solidFill>
                <a:cs typeface="Inconsolata"/>
              </a:rPr>
              <a:t>kitchen.ci</a:t>
            </a:r>
            <a:endParaRPr lang="en-US" dirty="0" smtClean="0">
              <a:solidFill>
                <a:srgbClr val="3E4346"/>
              </a:solidFill>
              <a:cs typeface="Inconsolata"/>
            </a:endParaRPr>
          </a:p>
          <a:p>
            <a:pPr algn="ctr">
              <a:lnSpc>
                <a:spcPct val="100000"/>
              </a:lnSpc>
            </a:pPr>
            <a:endParaRPr lang="en-US" dirty="0" smtClean="0">
              <a:solidFill>
                <a:srgbClr val="3E4346"/>
              </a:solidFill>
              <a:cs typeface="Inconsolata"/>
            </a:endParaRPr>
          </a:p>
        </p:txBody>
      </p:sp>
    </p:spTree>
    <p:extLst>
      <p:ext uri="{BB962C8B-B14F-4D97-AF65-F5344CB8AC3E}">
        <p14:creationId xmlns:p14="http://schemas.microsoft.com/office/powerpoint/2010/main" val="310698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5" name="Rectangle 4"/>
          <p:cNvSpPr/>
          <p:nvPr/>
        </p:nvSpPr>
        <p:spPr bwMode="auto">
          <a:xfrm>
            <a:off x="852755" y="41641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731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Tree>
    <p:extLst>
      <p:ext uri="{BB962C8B-B14F-4D97-AF65-F5344CB8AC3E}">
        <p14:creationId xmlns:p14="http://schemas.microsoft.com/office/powerpoint/2010/main" val="393912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362325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have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err="1"/>
              <a:t>setup</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setup </a:t>
            </a:r>
            <a:r>
              <a:rPr lang="en-US" dirty="0"/>
              <a:t>-a -I .</a:t>
            </a:r>
            <a:r>
              <a:rPr lang="en-US" dirty="0" err="1"/>
              <a:t>git</a:t>
            </a:r>
            <a:r>
              <a:rPr lang="en-US" dirty="0"/>
              <a:t> </a:t>
            </a:r>
          </a:p>
        </p:txBody>
      </p:sp>
      <p:sp>
        <p:nvSpPr>
          <p:cNvPr id="5" name="Rectangle 4"/>
          <p:cNvSpPr/>
          <p:nvPr/>
        </p:nvSpPr>
        <p:spPr bwMode="auto">
          <a:xfrm>
            <a:off x="816207" y="31500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0393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err="1" smtClean="0"/>
              <a:t>inside</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a:t>---</a:t>
            </a:r>
          </a:p>
          <a:p>
            <a:r>
              <a:rPr lang="de-DE" dirty="0" err="1"/>
              <a:t>driver</a:t>
            </a:r>
            <a:r>
              <a:rPr lang="de-DE" dirty="0"/>
              <a:t>:</a:t>
            </a:r>
          </a:p>
          <a:p>
            <a:r>
              <a:rPr lang="de-DE" dirty="0"/>
              <a:t>  </a:t>
            </a:r>
            <a:r>
              <a:rPr lang="de-DE" dirty="0" err="1"/>
              <a:t>name</a:t>
            </a:r>
            <a:r>
              <a:rPr lang="de-DE" dirty="0"/>
              <a:t>: </a:t>
            </a:r>
            <a:r>
              <a:rPr lang="de-DE" dirty="0" err="1"/>
              <a:t>vagrant</a:t>
            </a:r>
            <a:endParaRPr lang="de-DE" dirty="0"/>
          </a:p>
          <a:p>
            <a:endParaRPr lang="de-DE" dirty="0"/>
          </a:p>
          <a:p>
            <a:r>
              <a:rPr lang="de-DE" dirty="0" err="1"/>
              <a:t>provisioner</a:t>
            </a:r>
            <a:r>
              <a:rPr lang="de-DE" dirty="0"/>
              <a:t>:</a:t>
            </a:r>
          </a:p>
          <a:p>
            <a:r>
              <a:rPr lang="de-DE" dirty="0"/>
              <a:t>  </a:t>
            </a:r>
            <a:r>
              <a:rPr lang="de-DE" dirty="0" err="1"/>
              <a:t>name</a:t>
            </a:r>
            <a:r>
              <a:rPr lang="de-DE" dirty="0"/>
              <a:t>: </a:t>
            </a:r>
            <a:r>
              <a:rPr lang="de-DE" dirty="0" err="1"/>
              <a:t>chef_solo</a:t>
            </a:r>
            <a:endParaRPr lang="de-DE" dirty="0"/>
          </a:p>
          <a:p>
            <a:endParaRPr lang="de-DE" dirty="0"/>
          </a:p>
          <a:p>
            <a:r>
              <a:rPr lang="de-DE" dirty="0" err="1"/>
              <a:t>platforms</a:t>
            </a:r>
            <a:r>
              <a:rPr lang="de-DE" dirty="0"/>
              <a:t>:</a:t>
            </a:r>
          </a:p>
          <a:p>
            <a:r>
              <a:rPr lang="de-DE" dirty="0"/>
              <a:t>  - </a:t>
            </a:r>
            <a:r>
              <a:rPr lang="de-DE" dirty="0" err="1"/>
              <a:t>name</a:t>
            </a:r>
            <a:r>
              <a:rPr lang="de-DE" dirty="0"/>
              <a:t>: ubuntu-12.04</a:t>
            </a:r>
          </a:p>
          <a:p>
            <a:r>
              <a:rPr lang="de-DE" dirty="0"/>
              <a:t>  - </a:t>
            </a:r>
            <a:r>
              <a:rPr lang="de-DE" dirty="0" err="1"/>
              <a:t>name</a:t>
            </a:r>
            <a:r>
              <a:rPr lang="de-DE" dirty="0"/>
              <a:t>: centos-</a:t>
            </a:r>
            <a:r>
              <a:rPr lang="de-DE" dirty="0" smtClean="0"/>
              <a:t>6.5</a:t>
            </a:r>
            <a:endParaRPr lang="de-DE" dirty="0"/>
          </a:p>
          <a:p>
            <a:endParaRPr lang="de-DE" dirty="0"/>
          </a:p>
          <a:p>
            <a:r>
              <a:rPr lang="de-DE" dirty="0" err="1"/>
              <a:t>suites</a:t>
            </a:r>
            <a:r>
              <a:rPr lang="de-DE" dirty="0"/>
              <a:t>:</a:t>
            </a:r>
          </a:p>
          <a:p>
            <a:r>
              <a:rPr lang="de-DE" dirty="0"/>
              <a:t>  - </a:t>
            </a:r>
            <a:r>
              <a:rPr lang="de-DE" dirty="0" err="1"/>
              <a:t>name</a:t>
            </a:r>
            <a:r>
              <a:rPr lang="de-DE" dirty="0"/>
              <a:t>: </a:t>
            </a:r>
            <a:r>
              <a:rPr lang="de-DE" dirty="0" err="1" smtClean="0"/>
              <a:t>default</a:t>
            </a:r>
            <a:endParaRPr lang="de-DE" dirty="0"/>
          </a:p>
        </p:txBody>
      </p:sp>
      <p:sp>
        <p:nvSpPr>
          <p:cNvPr id="4" name="Text Placeholder 3"/>
          <p:cNvSpPr>
            <a:spLocks noGrp="1"/>
          </p:cNvSpPr>
          <p:nvPr>
            <p:ph type="body" sz="quarter" idx="11"/>
          </p:nvPr>
        </p:nvSpPr>
        <p:spPr/>
        <p:txBody>
          <a:bodyPr/>
          <a:lstStyle/>
          <a:p>
            <a:r>
              <a:rPr lang="en-US" dirty="0" smtClean="0"/>
              <a:t>$ cat setup/.</a:t>
            </a:r>
            <a:r>
              <a:rPr lang="en-US" dirty="0" err="1" smtClean="0"/>
              <a:t>kitchen.yml</a:t>
            </a:r>
            <a:endParaRPr lang="en-US" dirty="0"/>
          </a:p>
        </p:txBody>
      </p:sp>
    </p:spTree>
    <p:extLst>
      <p:ext uri="{BB962C8B-B14F-4D97-AF65-F5344CB8AC3E}">
        <p14:creationId xmlns:p14="http://schemas.microsoft.com/office/powerpoint/2010/main" val="379067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2751909" y="6368135"/>
            <a:ext cx="6688183" cy="393100"/>
          </a:xfrm>
        </p:spPr>
        <p:txBody>
          <a:bodyPr>
            <a:normAutofit fontScale="62500" lnSpcReduction="20000"/>
          </a:bodyPr>
          <a:lstStyle/>
          <a:p>
            <a:pPr algn="ctr"/>
            <a:r>
              <a:rPr lang="en-US" dirty="0">
                <a:solidFill>
                  <a:srgbClr val="3E4346"/>
                </a:solidFill>
                <a:cs typeface="Inconsolata"/>
              </a:rPr>
              <a:t>http://</a:t>
            </a:r>
            <a:r>
              <a:rPr lang="en-US" dirty="0" err="1">
                <a:solidFill>
                  <a:srgbClr val="3E4346"/>
                </a:solidFill>
                <a:cs typeface="Inconsolata"/>
              </a:rPr>
              <a:t>kitchen.ci</a:t>
            </a:r>
            <a:r>
              <a:rPr lang="en-US" dirty="0">
                <a:solidFill>
                  <a:srgbClr val="3E4346"/>
                </a:solidFill>
                <a:cs typeface="Inconsolata"/>
              </a:rPr>
              <a:t>/docs/getting-started/creating-cookbook</a:t>
            </a:r>
          </a:p>
        </p:txBody>
      </p:sp>
    </p:spTree>
    <p:extLst>
      <p:ext uri="{BB962C8B-B14F-4D97-AF65-F5344CB8AC3E}">
        <p14:creationId xmlns:p14="http://schemas.microsoft.com/office/powerpoint/2010/main" val="18598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smtClean="0"/>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a:t>
            </a:r>
            <a:r>
              <a:rPr lang="en-US" sz="2800" dirty="0" smtClean="0"/>
              <a:t>he driver is </a:t>
            </a:r>
            <a:r>
              <a:rPr lang="en-US" sz="2800" dirty="0"/>
              <a:t>responsible for creating a machine that we'll use to test our cookbook</a:t>
            </a:r>
            <a:r>
              <a:rPr lang="en-US" sz="2800" dirty="0" smtClean="0"/>
              <a:t>.</a:t>
            </a:r>
          </a:p>
          <a:p>
            <a:endParaRPr lang="en-US" sz="2800" dirty="0"/>
          </a:p>
          <a:p>
            <a:pPr marL="0" indent="0">
              <a:buNone/>
            </a:pPr>
            <a:r>
              <a:rPr lang="en-US" sz="2800" dirty="0" smtClean="0"/>
              <a:t>Example Drivers:</a:t>
            </a:r>
          </a:p>
          <a:p>
            <a:pPr marL="457200" indent="-457200">
              <a:buFont typeface="Arial"/>
              <a:buChar char="•"/>
            </a:pPr>
            <a:r>
              <a:rPr lang="en-US" sz="2800" dirty="0" err="1" smtClean="0"/>
              <a:t>docker</a:t>
            </a:r>
            <a:r>
              <a:rPr lang="en-US" sz="2800" dirty="0" smtClean="0"/>
              <a:t> </a:t>
            </a:r>
          </a:p>
          <a:p>
            <a:pPr marL="457200" indent="-457200">
              <a:buFont typeface="Arial"/>
              <a:buChar char="•"/>
            </a:pPr>
            <a:r>
              <a:rPr lang="en-US" sz="2800" dirty="0" smtClean="0"/>
              <a:t>vagrant</a:t>
            </a:r>
          </a:p>
        </p:txBody>
      </p:sp>
      <p:sp>
        <p:nvSpPr>
          <p:cNvPr id="8" name="Rectangle 7"/>
          <p:cNvSpPr/>
          <p:nvPr/>
        </p:nvSpPr>
        <p:spPr bwMode="auto">
          <a:xfrm>
            <a:off x="835580" y="22680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000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a:t>
            </a:r>
            <a:r>
              <a:rPr lang="en-US" dirty="0" err="1" smtClean="0"/>
              <a:t>provisioner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a:p>
          <a:p>
            <a:endParaRPr lang="en-US" sz="1800" dirty="0" smtClean="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r>
              <a:rPr lang="en-US" sz="2800" dirty="0" smtClean="0"/>
              <a:t>This </a:t>
            </a:r>
            <a:r>
              <a:rPr lang="en-US" sz="2800" dirty="0"/>
              <a:t>tells Test Kitchen how to run Chef, to apply the code in our cookbook to the machine under </a:t>
            </a:r>
            <a:r>
              <a:rPr lang="en-US" sz="2800" dirty="0" smtClean="0"/>
              <a:t>test.</a:t>
            </a:r>
          </a:p>
          <a:p>
            <a:endParaRPr lang="en-US" sz="2800" dirty="0"/>
          </a:p>
          <a:p>
            <a:r>
              <a:rPr lang="en-US" sz="2800" dirty="0" smtClean="0"/>
              <a:t>The </a:t>
            </a:r>
            <a:r>
              <a:rPr lang="en-US" sz="2800" dirty="0"/>
              <a:t>default and simplest approach is to </a:t>
            </a:r>
            <a:r>
              <a:rPr lang="en-US" sz="2800" dirty="0" smtClean="0"/>
              <a:t>use </a:t>
            </a:r>
            <a:r>
              <a:rPr lang="en-US" sz="2800" dirty="0" err="1" smtClean="0">
                <a:latin typeface="Inconsolata"/>
                <a:cs typeface="Inconsolata"/>
              </a:rPr>
              <a:t>chef_zero</a:t>
            </a:r>
            <a:r>
              <a:rPr lang="en-US" sz="2800" dirty="0" smtClean="0"/>
              <a:t>.</a:t>
            </a:r>
            <a:endParaRPr lang="en-US" sz="2800" dirty="0">
              <a:latin typeface="Inconsolata"/>
              <a:cs typeface="Inconsolata"/>
            </a:endParaRPr>
          </a:p>
        </p:txBody>
      </p:sp>
      <p:sp>
        <p:nvSpPr>
          <p:cNvPr id="8" name="Rectangle 7"/>
          <p:cNvSpPr/>
          <p:nvPr/>
        </p:nvSpPr>
        <p:spPr bwMode="auto">
          <a:xfrm>
            <a:off x="852755" y="3351971"/>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7782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platforms</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This is a list of operation systems on which we want to run our code.</a:t>
            </a:r>
            <a:endParaRPr lang="en-US" sz="2800" dirty="0">
              <a:latin typeface="Inconsolata"/>
              <a:cs typeface="Inconsolata"/>
            </a:endParaRPr>
          </a:p>
        </p:txBody>
      </p:sp>
      <p:sp>
        <p:nvSpPr>
          <p:cNvPr id="8" name="Rectangle 7"/>
          <p:cNvSpPr/>
          <p:nvPr/>
        </p:nvSpPr>
        <p:spPr bwMode="auto">
          <a:xfrm>
            <a:off x="863670" y="4315831"/>
            <a:ext cx="5278079" cy="81148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907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This section defines what we want to test. It includes the Chef run-list and any node attribute setups that we want run on each </a:t>
            </a:r>
            <a:r>
              <a:rPr lang="en-US" sz="2800" dirty="0" smtClean="0"/>
              <a:t>platforms defined above.</a:t>
            </a:r>
          </a:p>
          <a:p>
            <a:pPr marL="0" indent="0">
              <a:buNone/>
            </a:pPr>
            <a:endParaRPr lang="en-US" sz="2800" dirty="0"/>
          </a:p>
          <a:p>
            <a:pPr marL="0" indent="0">
              <a:buNone/>
            </a:pPr>
            <a:r>
              <a:rPr lang="en-US" sz="2800" dirty="0" smtClean="0"/>
              <a:t>We define a single suite named "default".</a:t>
            </a:r>
            <a:endParaRPr lang="en-US" sz="2800" dirty="0"/>
          </a:p>
        </p:txBody>
      </p:sp>
      <p:sp>
        <p:nvSpPr>
          <p:cNvPr id="8" name="Rectangle 7"/>
          <p:cNvSpPr/>
          <p:nvPr/>
        </p:nvSpPr>
        <p:spPr bwMode="auto">
          <a:xfrm>
            <a:off x="852755" y="22691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817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suites</a:t>
            </a:r>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smtClean="0"/>
              <a:t>The suite named </a:t>
            </a:r>
            <a:r>
              <a:rPr lang="en-US" sz="2800" dirty="0" smtClean="0">
                <a:latin typeface="Inconsolata"/>
                <a:cs typeface="Inconsolata"/>
              </a:rPr>
              <a:t>"default" </a:t>
            </a:r>
            <a:r>
              <a:rPr lang="en-US" sz="2800" dirty="0" smtClean="0"/>
              <a:t>defines a </a:t>
            </a:r>
            <a:r>
              <a:rPr lang="en-US" sz="2800" dirty="0" err="1" smtClean="0"/>
              <a:t>run_list</a:t>
            </a:r>
            <a:r>
              <a:rPr lang="en-US" sz="2800" dirty="0" smtClean="0"/>
              <a:t>.</a:t>
            </a:r>
          </a:p>
          <a:p>
            <a:pPr marL="0" indent="0">
              <a:buNone/>
            </a:pPr>
            <a:endParaRPr lang="en-US" sz="2800" dirty="0" smtClean="0"/>
          </a:p>
          <a:p>
            <a:pPr marL="0" indent="0">
              <a:buNone/>
            </a:pPr>
            <a:r>
              <a:rPr lang="en-US" sz="2800" dirty="0" smtClean="0"/>
              <a:t>Run </a:t>
            </a:r>
            <a:r>
              <a:rPr lang="en-US" sz="2800" dirty="0"/>
              <a:t>the </a:t>
            </a:r>
            <a:r>
              <a:rPr lang="en-US" sz="2800" dirty="0">
                <a:latin typeface="Inconsolata"/>
                <a:cs typeface="Inconsolata"/>
              </a:rPr>
              <a:t>"setup"</a:t>
            </a:r>
            <a:r>
              <a:rPr lang="en-US" sz="2800" dirty="0"/>
              <a:t> cookbook's </a:t>
            </a:r>
            <a:r>
              <a:rPr lang="en-US" sz="2800" dirty="0" smtClean="0">
                <a:latin typeface="Inconsolata"/>
                <a:cs typeface="Inconsolata"/>
              </a:rPr>
              <a:t>"default"</a:t>
            </a:r>
            <a:r>
              <a:rPr lang="en-US" sz="2800" dirty="0" smtClean="0"/>
              <a:t> </a:t>
            </a:r>
            <a:r>
              <a:rPr lang="en-US" sz="2800" dirty="0"/>
              <a:t>recipe file.</a:t>
            </a:r>
          </a:p>
          <a:p>
            <a:pPr marL="0" indent="0">
              <a:buNone/>
            </a:pPr>
            <a:endParaRPr lang="en-US" sz="2800" dirty="0"/>
          </a:p>
        </p:txBody>
      </p:sp>
      <p:sp>
        <p:nvSpPr>
          <p:cNvPr id="8" name="Rectangle 7"/>
          <p:cNvSpPr/>
          <p:nvPr/>
        </p:nvSpPr>
        <p:spPr bwMode="auto">
          <a:xfrm>
            <a:off x="852755" y="2985547"/>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0632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2260314" y="2629588"/>
            <a:ext cx="8230599" cy="2835914"/>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Tree>
    <p:extLst>
      <p:ext uri="{BB962C8B-B14F-4D97-AF65-F5344CB8AC3E}">
        <p14:creationId xmlns:p14="http://schemas.microsoft.com/office/powerpoint/2010/main" val="406696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recipe[setup::default]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centos-6.4</a:t>
            </a: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364053"/>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089417"/>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185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82926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recipe[setup::default]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centos-6.4</a:t>
            </a: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757915"/>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49" y="2462046"/>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5142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driver to </a:t>
            </a:r>
            <a:r>
              <a:rPr lang="en-US" dirty="0" err="1" smtClean="0"/>
              <a:t>Docker</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a:t>
            </a:r>
            <a:r>
              <a:rPr lang="en-US" sz="1800" dirty="0"/>
              <a:t>name: centos-</a:t>
            </a:r>
            <a:r>
              <a:rPr lang="en-US" sz="1800" dirty="0" smtClean="0"/>
              <a:t>6.5</a:t>
            </a:r>
            <a:endParaRPr lang="en-US" sz="1800" dirty="0"/>
          </a:p>
          <a:p>
            <a:endParaRPr lang="en-US" sz="1800" dirty="0"/>
          </a:p>
          <a:p>
            <a:r>
              <a:rPr lang="en-US" sz="1800" dirty="0"/>
              <a:t>suites:</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pic>
        <p:nvPicPr>
          <p:cNvPr id="15" name="Content Placeholder 14" descr="small_v.png"/>
          <p:cNvPicPr>
            <a:picLocks noGrp="1" noChangeAspect="1"/>
          </p:cNvPicPr>
          <p:nvPr>
            <p:ph sz="quarter" idx="12"/>
          </p:nvPr>
        </p:nvPicPr>
        <p:blipFill>
          <a:blip r:embed="rId2">
            <a:extLst>
              <a:ext uri="{28A0092B-C50C-407E-A947-70E740481C1C}">
                <a14:useLocalDpi xmlns:a14="http://schemas.microsoft.com/office/drawing/2010/main" val="0"/>
              </a:ext>
            </a:extLst>
          </a:blip>
          <a:srcRect l="3757" r="3757"/>
          <a:stretch>
            <a:fillRect/>
          </a:stretch>
        </p:blipFill>
        <p:spPr/>
      </p:pic>
      <p:sp>
        <p:nvSpPr>
          <p:cNvPr id="13" name="TextBox 12"/>
          <p:cNvSpPr txBox="1"/>
          <p:nvPr/>
        </p:nvSpPr>
        <p:spPr bwMode="white">
          <a:xfrm>
            <a:off x="2667691" y="6335428"/>
            <a:ext cx="6856618" cy="532493"/>
          </a:xfrm>
          <a:prstGeom prst="rect">
            <a:avLst/>
          </a:prstGeom>
        </p:spPr>
        <p:txBody>
          <a:bodyPr vert="horz" wrap="none" lIns="91440" tIns="91440" rIns="91440" bIns="9144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smtClean="0">
              <a:solidFill>
                <a:srgbClr val="3E4346"/>
              </a:solidFill>
              <a:cs typeface="Inconsolata"/>
            </a:endParaRPr>
          </a:p>
        </p:txBody>
      </p:sp>
      <p:sp>
        <p:nvSpPr>
          <p:cNvPr id="14" name="Rectangle 13"/>
          <p:cNvSpPr/>
          <p:nvPr/>
        </p:nvSpPr>
        <p:spPr bwMode="auto">
          <a:xfrm>
            <a:off x="466919" y="1715621"/>
            <a:ext cx="5465302"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256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platform to </a:t>
            </a:r>
            <a:r>
              <a:rPr lang="en-US" dirty="0" err="1" smtClean="0"/>
              <a:t>CentOS</a:t>
            </a:r>
            <a:r>
              <a:rPr lang="en-US" dirty="0" smtClean="0"/>
              <a:t> </a:t>
            </a:r>
            <a:r>
              <a:rPr lang="en-US" dirty="0" smtClean="0"/>
              <a:t>6.5</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r>
              <a:rPr lang="en-US" sz="1800" dirty="0" err="1" smtClean="0"/>
              <a:t>provisioner</a:t>
            </a:r>
            <a:r>
              <a:rPr lang="en-US" sz="1800" dirty="0" smtClean="0"/>
              <a:t>:</a:t>
            </a:r>
          </a:p>
          <a:p>
            <a:r>
              <a:rPr lang="en-US" sz="1800" dirty="0" smtClean="0"/>
              <a:t>  name: </a:t>
            </a:r>
            <a:r>
              <a:rPr lang="en-US" sz="1800" dirty="0" err="1" smtClean="0"/>
              <a:t>chef_zero</a:t>
            </a:r>
            <a:endParaRPr lang="en-US" sz="1800" dirty="0" smtClean="0"/>
          </a:p>
          <a:p>
            <a:r>
              <a:rPr lang="en-US" sz="1800" dirty="0" smtClean="0"/>
              <a:t>platforms</a:t>
            </a:r>
            <a:r>
              <a:rPr lang="en-US" sz="1800" dirty="0"/>
              <a:t>:</a:t>
            </a:r>
          </a:p>
          <a:p>
            <a:r>
              <a:rPr lang="en-US" sz="1800" dirty="0"/>
              <a:t>  - name: centos-</a:t>
            </a:r>
            <a:r>
              <a:rPr lang="en-US" sz="1800" dirty="0" smtClean="0"/>
              <a:t>6.5</a:t>
            </a:r>
            <a:endParaRPr lang="en-US" sz="1800" dirty="0" smtClean="0"/>
          </a:p>
          <a:p>
            <a:r>
              <a:rPr lang="en-US" sz="1800" dirty="0" err="1"/>
              <a:t>driver_config</a:t>
            </a:r>
            <a:r>
              <a:rPr lang="en-US" sz="1800" dirty="0"/>
              <a:t>:</a:t>
            </a:r>
          </a:p>
          <a:p>
            <a:r>
              <a:rPr lang="en-US" sz="1800" dirty="0"/>
              <a:t>  forward:</a:t>
            </a:r>
          </a:p>
          <a:p>
            <a:r>
              <a:rPr lang="en-US" sz="1800" dirty="0"/>
              <a:t>  - 80:</a:t>
            </a:r>
            <a:r>
              <a:rPr lang="en-US" sz="1800" dirty="0" smtClean="0"/>
              <a:t>80</a:t>
            </a:r>
            <a:endParaRPr lang="en-US" sz="1800" dirty="0"/>
          </a:p>
          <a:p>
            <a:r>
              <a:rPr lang="en-US" sz="1800" dirty="0"/>
              <a:t>suites:</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13" name="TextBox 12"/>
          <p:cNvSpPr txBox="1"/>
          <p:nvPr/>
        </p:nvSpPr>
        <p:spPr bwMode="white">
          <a:xfrm>
            <a:off x="2667691" y="6325507"/>
            <a:ext cx="6856618" cy="532493"/>
          </a:xfrm>
          <a:prstGeom prst="rect">
            <a:avLst/>
          </a:prstGeom>
        </p:spPr>
        <p:txBody>
          <a:bodyPr vert="horz" wrap="none" lIns="91440" tIns="91440" rIns="91440" bIns="91440" rtlCol="0">
            <a:normAutofit/>
          </a:bodyPr>
          <a:lstStyle/>
          <a:p>
            <a:pPr algn="ctr"/>
            <a:r>
              <a:rPr lang="en-US" dirty="0">
                <a:cs typeface="Inconsolata"/>
              </a:rPr>
              <a:t>https://</a:t>
            </a:r>
            <a:r>
              <a:rPr lang="en-US" dirty="0" err="1">
                <a:cs typeface="Inconsolata"/>
              </a:rPr>
              <a:t>github.com</a:t>
            </a:r>
            <a:r>
              <a:rPr lang="en-US" dirty="0">
                <a:cs typeface="Inconsolata"/>
              </a:rPr>
              <a:t>/</a:t>
            </a:r>
            <a:r>
              <a:rPr lang="en-US" dirty="0" err="1">
                <a:cs typeface="Inconsolata"/>
              </a:rPr>
              <a:t>portertech</a:t>
            </a:r>
            <a:r>
              <a:rPr lang="en-US" dirty="0">
                <a:cs typeface="Inconsolata"/>
              </a:rPr>
              <a:t>/kitchen-</a:t>
            </a:r>
            <a:r>
              <a:rPr lang="en-US" dirty="0" err="1">
                <a:cs typeface="Inconsolata"/>
              </a:rPr>
              <a:t>docker</a:t>
            </a:r>
            <a:endParaRPr lang="en-US" dirty="0" smtClean="0">
              <a:cs typeface="Inconsolata"/>
            </a:endParaRPr>
          </a:p>
        </p:txBody>
      </p:sp>
      <p:sp>
        <p:nvSpPr>
          <p:cNvPr id="14" name="Rectangle 13"/>
          <p:cNvSpPr/>
          <p:nvPr/>
        </p:nvSpPr>
        <p:spPr bwMode="auto">
          <a:xfrm>
            <a:off x="458852" y="3443730"/>
            <a:ext cx="5465302" cy="108680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3" name="Content Placeholder 2" descr="centos-symbol.png"/>
          <p:cNvPicPr>
            <a:picLocks noGrp="1" noChangeAspect="1"/>
          </p:cNvPicPr>
          <p:nvPr>
            <p:ph sz="quarter" idx="12"/>
          </p:nvPr>
        </p:nvPicPr>
        <p:blipFill>
          <a:blip r:embed="rId2">
            <a:extLst>
              <a:ext uri="{28A0092B-C50C-407E-A947-70E740481C1C}">
                <a14:useLocalDpi xmlns:a14="http://schemas.microsoft.com/office/drawing/2010/main" val="0"/>
              </a:ext>
            </a:extLst>
          </a:blip>
          <a:srcRect t="12068" b="12068"/>
          <a:stretch>
            <a:fillRect/>
          </a:stretch>
        </p:blipFill>
        <p:spPr/>
      </p:pic>
    </p:spTree>
    <p:extLst>
      <p:ext uri="{BB962C8B-B14F-4D97-AF65-F5344CB8AC3E}">
        <p14:creationId xmlns:p14="http://schemas.microsoft.com/office/powerpoint/2010/main" val="424760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t>
            </a:r>
            <a:r>
              <a:rPr lang="en-US" dirty="0" err="1" smtClean="0"/>
              <a:t>kitchen.yml</a:t>
            </a:r>
            <a:endParaRPr lang="en-US" dirty="0"/>
          </a:p>
        </p:txBody>
      </p:sp>
      <p:sp>
        <p:nvSpPr>
          <p:cNvPr id="3" name="Subtitle 2"/>
          <p:cNvSpPr>
            <a:spLocks noGrp="1"/>
          </p:cNvSpPr>
          <p:nvPr>
            <p:ph type="subTitle" idx="1"/>
          </p:nvPr>
        </p:nvSpPr>
        <p:spPr/>
        <p:txBody>
          <a:bodyPr/>
          <a:lstStyle/>
          <a:p>
            <a:r>
              <a:rPr lang="en-US" dirty="0" smtClean="0"/>
              <a:t>Update the </a:t>
            </a:r>
            <a:r>
              <a:rPr lang="en-US" dirty="0">
                <a:latin typeface="Inconsolata"/>
                <a:cs typeface="Inconsolata"/>
              </a:rPr>
              <a:t>"setup"</a:t>
            </a:r>
            <a:r>
              <a:rPr lang="en-US" dirty="0"/>
              <a:t> cookbook's </a:t>
            </a:r>
            <a:r>
              <a:rPr lang="en-US" dirty="0">
                <a:latin typeface="Inconsolata"/>
                <a:cs typeface="Inconsolata"/>
              </a:rPr>
              <a:t>.</a:t>
            </a:r>
            <a:r>
              <a:rPr lang="en-US" dirty="0" err="1" smtClean="0">
                <a:latin typeface="Inconsolata"/>
                <a:cs typeface="Inconsolata"/>
              </a:rPr>
              <a:t>kitchen.yml</a:t>
            </a:r>
            <a:r>
              <a:rPr lang="en-US" dirty="0"/>
              <a:t> </a:t>
            </a:r>
            <a:r>
              <a:rPr lang="en-US" dirty="0" smtClean="0"/>
              <a:t>to use the </a:t>
            </a:r>
            <a:r>
              <a:rPr lang="en-US" dirty="0" err="1" smtClean="0">
                <a:latin typeface="Inconsolata"/>
                <a:cs typeface="Inconsolata"/>
              </a:rPr>
              <a:t>docker</a:t>
            </a:r>
            <a:r>
              <a:rPr lang="en-US" dirty="0" smtClean="0"/>
              <a:t> </a:t>
            </a:r>
            <a:r>
              <a:rPr lang="en-US" dirty="0"/>
              <a:t>driver </a:t>
            </a:r>
            <a:r>
              <a:rPr lang="en-US" dirty="0" smtClean="0"/>
              <a:t>and only the </a:t>
            </a:r>
            <a:r>
              <a:rPr lang="en-US" dirty="0" smtClean="0">
                <a:latin typeface="Inconsolata"/>
                <a:cs typeface="Inconsolata"/>
              </a:rPr>
              <a:t>centos-</a:t>
            </a:r>
            <a:r>
              <a:rPr lang="en-US" dirty="0" smtClean="0">
                <a:latin typeface="Inconsolata"/>
                <a:cs typeface="Inconsolata"/>
              </a:rPr>
              <a:t>6.5</a:t>
            </a:r>
            <a:r>
              <a:rPr lang="en-US" dirty="0" smtClean="0"/>
              <a:t> </a:t>
            </a:r>
            <a:r>
              <a:rPr lang="en-US" dirty="0" smtClean="0"/>
              <a:t>platform.</a:t>
            </a:r>
            <a:endParaRPr lang="en-US" dirty="0"/>
          </a:p>
          <a:p>
            <a:endParaRPr lang="en-US" dirty="0"/>
          </a:p>
        </p:txBody>
      </p:sp>
    </p:spTree>
    <p:extLst>
      <p:ext uri="{BB962C8B-B14F-4D97-AF65-F5344CB8AC3E}">
        <p14:creationId xmlns:p14="http://schemas.microsoft.com/office/powerpoint/2010/main" val="36988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Configure the "setup"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a:t>
            </a:r>
            <a:r>
              <a:rPr lang="en-US" dirty="0" smtClean="0"/>
              <a:t>6.5 </a:t>
            </a:r>
            <a:r>
              <a:rPr lang="en-US" dirty="0" smtClean="0"/>
              <a:t>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Tree>
    <p:extLst>
      <p:ext uri="{BB962C8B-B14F-4D97-AF65-F5344CB8AC3E}">
        <p14:creationId xmlns:p14="http://schemas.microsoft.com/office/powerpoint/2010/main" val="10268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109196090"/>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create </a:t>
            </a:r>
            <a:r>
              <a:rPr lang="en-US" sz="2400" dirty="0">
                <a:latin typeface="Inconsolata"/>
                <a:cs typeface="Inconsolata"/>
              </a:rPr>
              <a:t>[</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a:t>
            </a:r>
            <a:r>
              <a:rPr lang="en-US" sz="2400" dirty="0">
                <a:latin typeface="Inconsolata"/>
                <a:cs typeface="Inconsolata"/>
              </a:rPr>
              <a:t>one or more </a:t>
            </a:r>
            <a:r>
              <a:rPr lang="en-US" sz="2400" dirty="0" smtClean="0">
                <a:latin typeface="Inconsolata"/>
                <a:cs typeface="Inconsolata"/>
              </a:rPr>
              <a:t>instances.</a:t>
            </a:r>
          </a:p>
        </p:txBody>
      </p:sp>
    </p:spTree>
    <p:extLst>
      <p:ext uri="{BB962C8B-B14F-4D97-AF65-F5344CB8AC3E}">
        <p14:creationId xmlns:p14="http://schemas.microsoft.com/office/powerpoint/2010/main" val="123892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412836067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converge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the instance (if necessary) and then apply</a:t>
            </a:r>
          </a:p>
          <a:p>
            <a:r>
              <a:rPr lang="en-US" sz="2400" dirty="0" smtClean="0">
                <a:latin typeface="Inconsolata"/>
                <a:cs typeface="Inconsolata"/>
              </a:rPr>
              <a:t>the run list to one or more instances.</a:t>
            </a:r>
          </a:p>
        </p:txBody>
      </p:sp>
    </p:spTree>
    <p:extLst>
      <p:ext uri="{BB962C8B-B14F-4D97-AF65-F5344CB8AC3E}">
        <p14:creationId xmlns:p14="http://schemas.microsoft.com/office/powerpoint/2010/main" val="39328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r>
              <a:rPr lang="en-US" dirty="0" smtClean="0"/>
              <a:t>We want to validate that our run-list installs correctly.</a:t>
            </a:r>
          </a:p>
          <a:p>
            <a:endParaRPr lang="en-US" dirty="0"/>
          </a:p>
          <a:p>
            <a:r>
              <a:rPr lang="en-US" dirty="0" smtClean="0"/>
              <a:t>Within the </a:t>
            </a:r>
            <a:r>
              <a:rPr lang="en-US" dirty="0">
                <a:latin typeface="Inconsolata"/>
                <a:cs typeface="Inconsolata"/>
              </a:rPr>
              <a:t>"setup"</a:t>
            </a:r>
            <a:r>
              <a:rPr lang="en-US" dirty="0"/>
              <a:t> </a:t>
            </a:r>
            <a:r>
              <a:rPr lang="en-US" dirty="0" smtClean="0"/>
              <a:t>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a:t>
            </a:r>
            <a:r>
              <a:rPr lang="en-US" dirty="0" smtClean="0"/>
              <a:t>6.5 </a:t>
            </a:r>
            <a:r>
              <a:rPr lang="en-US" dirty="0" smtClean="0"/>
              <a:t>platform.</a:t>
            </a:r>
          </a:p>
        </p:txBody>
      </p:sp>
    </p:spTree>
    <p:extLst>
      <p:ext uri="{BB962C8B-B14F-4D97-AF65-F5344CB8AC3E}">
        <p14:creationId xmlns:p14="http://schemas.microsoft.com/office/powerpoint/2010/main" val="2869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r>
              <a:rPr lang="en-US" dirty="0" smtClean="0"/>
              <a:t>We want to validate that our run-list installs correctly.</a:t>
            </a:r>
          </a:p>
          <a:p>
            <a:endParaRPr lang="en-US" dirty="0"/>
          </a:p>
          <a:p>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a:t>
            </a:r>
            <a:r>
              <a:rPr lang="en-US" dirty="0" smtClean="0"/>
              <a:t>6.5 </a:t>
            </a:r>
            <a:r>
              <a:rPr lang="en-US" dirty="0" smtClean="0"/>
              <a:t>platform.</a:t>
            </a:r>
          </a:p>
        </p:txBody>
      </p:sp>
    </p:spTree>
    <p:extLst>
      <p:ext uri="{BB962C8B-B14F-4D97-AF65-F5344CB8AC3E}">
        <p14:creationId xmlns:p14="http://schemas.microsoft.com/office/powerpoint/2010/main" val="37568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we converge a recipe?</a:t>
            </a:r>
            <a:endParaRPr lang="en-US" dirty="0"/>
          </a:p>
        </p:txBody>
      </p:sp>
    </p:spTree>
    <p:extLst>
      <p:ext uri="{BB962C8B-B14F-4D97-AF65-F5344CB8AC3E}">
        <p14:creationId xmlns:p14="http://schemas.microsoft.com/office/powerpoint/2010/main" val="19032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162746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it NOT test when converge a recipe?</a:t>
            </a:r>
            <a:endParaRPr lang="en-US" dirty="0"/>
          </a:p>
        </p:txBody>
      </p:sp>
    </p:spTree>
    <p:extLst>
      <p:ext uri="{BB962C8B-B14F-4D97-AF65-F5344CB8AC3E}">
        <p14:creationId xmlns:p14="http://schemas.microsoft.com/office/powerpoint/2010/main" val="286898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and execute a test that asserts that the tree package is installed when the "setup"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Tree>
    <p:extLst>
      <p:ext uri="{BB962C8B-B14F-4D97-AF65-F5344CB8AC3E}">
        <p14:creationId xmlns:p14="http://schemas.microsoft.com/office/powerpoint/2010/main" val="397355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41969498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verify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converge, and verify one </a:t>
            </a:r>
            <a:r>
              <a:rPr lang="en-US" sz="2400" dirty="0">
                <a:latin typeface="Inconsolata"/>
                <a:cs typeface="Inconsolata"/>
              </a:rPr>
              <a:t>or more </a:t>
            </a:r>
            <a:endParaRPr lang="en-US" sz="2400" dirty="0" smtClean="0">
              <a:latin typeface="Inconsolata"/>
              <a:cs typeface="Inconsolata"/>
            </a:endParaRPr>
          </a:p>
          <a:p>
            <a:r>
              <a:rPr lang="en-US" sz="2400" dirty="0" smtClean="0">
                <a:latin typeface="Inconsolata"/>
                <a:cs typeface="Inconsolata"/>
              </a:rPr>
              <a:t>instances.</a:t>
            </a:r>
          </a:p>
          <a:p>
            <a:endParaRPr lang="en-US" sz="2400" dirty="0" smtClean="0">
              <a:latin typeface="Inconsolata"/>
              <a:cs typeface="Inconsolata"/>
            </a:endParaRPr>
          </a:p>
        </p:txBody>
      </p:sp>
    </p:spTree>
    <p:extLst>
      <p:ext uri="{BB962C8B-B14F-4D97-AF65-F5344CB8AC3E}">
        <p14:creationId xmlns:p14="http://schemas.microsoft.com/office/powerpoint/2010/main" val="263341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267235725"/>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a:latin typeface="Inconsolata"/>
                <a:cs typeface="Inconsolata"/>
              </a:rPr>
              <a:t>$ kitchen destroy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a:latin typeface="Inconsolata"/>
                <a:cs typeface="Inconsolata"/>
              </a:rPr>
              <a:t>Destroys one or more instances.</a:t>
            </a:r>
          </a:p>
          <a:p>
            <a:endParaRPr lang="en-US" sz="2400" dirty="0">
              <a:latin typeface="Inconsolata"/>
              <a:cs typeface="Inconsolata"/>
            </a:endParaRPr>
          </a:p>
        </p:txBody>
      </p:sp>
      <p:sp>
        <p:nvSpPr>
          <p:cNvPr id="4" name="Rectangle 3"/>
          <p:cNvSpPr/>
          <p:nvPr/>
        </p:nvSpPr>
        <p:spPr bwMode="auto">
          <a:xfrm>
            <a:off x="2663672" y="4356331"/>
            <a:ext cx="6864657" cy="466175"/>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3665436" y="418754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6092659" y="4187227"/>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8439825" y="417919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144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598416566"/>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test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Destroys (for </a:t>
            </a:r>
            <a:r>
              <a:rPr lang="en-US" sz="2400" dirty="0" err="1" smtClean="0">
                <a:latin typeface="Inconsolata"/>
                <a:cs typeface="Inconsolata"/>
              </a:rPr>
              <a:t>clean-up</a:t>
            </a:r>
            <a:r>
              <a:rPr lang="en-US" sz="2400" dirty="0">
                <a:latin typeface="Inconsolata"/>
                <a:cs typeface="Inconsolata"/>
              </a:rPr>
              <a:t>)</a:t>
            </a:r>
            <a:r>
              <a:rPr lang="en-US" sz="2400" dirty="0" smtClean="0">
                <a:latin typeface="Inconsolata"/>
                <a:cs typeface="Inconsolata"/>
              </a:rPr>
              <a:t>, creates, converges, verifies </a:t>
            </a:r>
          </a:p>
          <a:p>
            <a:r>
              <a:rPr lang="en-US" sz="2400" dirty="0" smtClean="0">
                <a:latin typeface="Inconsolata"/>
                <a:cs typeface="Inconsolata"/>
              </a:rPr>
              <a:t>and then destroys one or more instances.</a:t>
            </a:r>
          </a:p>
          <a:p>
            <a:endParaRPr lang="en-US" sz="2400" dirty="0" smtClean="0">
              <a:latin typeface="Inconsolata"/>
              <a:cs typeface="Inconsolata"/>
            </a:endParaRPr>
          </a:p>
        </p:txBody>
      </p:sp>
    </p:spTree>
    <p:extLst>
      <p:ext uri="{BB962C8B-B14F-4D97-AF65-F5344CB8AC3E}">
        <p14:creationId xmlns:p14="http://schemas.microsoft.com/office/powerpoint/2010/main" val="252255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2400" dirty="0" err="1"/>
              <a:t>Serverspec</a:t>
            </a:r>
            <a:r>
              <a:rPr lang="en-US" sz="2400" dirty="0"/>
              <a:t> tests your servers' actual state by executing command locally, via SSH, via </a:t>
            </a:r>
            <a:r>
              <a:rPr lang="en-US" sz="2400" dirty="0" err="1"/>
              <a:t>WinRM</a:t>
            </a:r>
            <a:r>
              <a:rPr lang="en-US" sz="2400" dirty="0"/>
              <a:t>, via </a:t>
            </a:r>
            <a:r>
              <a:rPr lang="en-US" sz="2400" dirty="0" err="1"/>
              <a:t>Docker</a:t>
            </a:r>
            <a:r>
              <a:rPr lang="en-US" sz="2400" dirty="0"/>
              <a:t> API and so on. So you don't need to install any agent </a:t>
            </a:r>
            <a:r>
              <a:rPr lang="en-US" sz="2400" dirty="0" err="1"/>
              <a:t>softwares</a:t>
            </a:r>
            <a:r>
              <a:rPr lang="en-US" sz="2400" dirty="0"/>
              <a:t> on your servers and can use any configuration management tools, Puppet, Chef, </a:t>
            </a:r>
            <a:r>
              <a:rPr lang="en-US" sz="2400" dirty="0" err="1"/>
              <a:t>CFEngine</a:t>
            </a:r>
            <a:r>
              <a:rPr lang="en-US" sz="2400" dirty="0"/>
              <a:t>, </a:t>
            </a:r>
            <a:r>
              <a:rPr lang="en-US" sz="2400" dirty="0" err="1"/>
              <a:t>Itamae</a:t>
            </a:r>
            <a:r>
              <a:rPr lang="en-US" sz="2400" dirty="0"/>
              <a:t> and so on</a:t>
            </a:r>
            <a:r>
              <a:rPr lang="en-US" sz="2400" dirty="0" smtClean="0"/>
              <a:t>.</a:t>
            </a:r>
            <a:endParaRPr lang="en-US" sz="2400" dirty="0"/>
          </a:p>
        </p:txBody>
      </p:sp>
      <p:sp>
        <p:nvSpPr>
          <p:cNvPr id="4" name="Content Placeholder 3"/>
          <p:cNvSpPr>
            <a:spLocks noGrp="1"/>
          </p:cNvSpPr>
          <p:nvPr>
            <p:ph sz="quarter" idx="4294967295"/>
          </p:nvPr>
        </p:nvSpPr>
        <p:spPr>
          <a:xfrm>
            <a:off x="2751909" y="6372682"/>
            <a:ext cx="6688183" cy="393100"/>
          </a:xfrm>
        </p:spPr>
        <p:txBody>
          <a:bodyPr anchor="ctr">
            <a:noAutofit/>
          </a:bodyPr>
          <a:lstStyle/>
          <a:p>
            <a:pPr algn="ctr"/>
            <a:r>
              <a:rPr lang="en-US" sz="1800" dirty="0">
                <a:cs typeface="Inconsolata"/>
              </a:rPr>
              <a:t>http://</a:t>
            </a:r>
            <a:r>
              <a:rPr lang="en-US" sz="1800" dirty="0" err="1" smtClean="0">
                <a:cs typeface="Inconsolata"/>
              </a:rPr>
              <a:t>serverspec.org</a:t>
            </a:r>
            <a:endParaRPr lang="en-US" sz="1800" dirty="0">
              <a:cs typeface="Inconsolata"/>
            </a:endParaRPr>
          </a:p>
        </p:txBody>
      </p:sp>
    </p:spTree>
    <p:extLst>
      <p:ext uri="{BB962C8B-B14F-4D97-AF65-F5344CB8AC3E}">
        <p14:creationId xmlns:p14="http://schemas.microsoft.com/office/powerpoint/2010/main" val="133041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a:t>
            </a:r>
            <a:r>
              <a:rPr lang="en-US" dirty="0" smtClean="0">
                <a:latin typeface="Inconsolata"/>
                <a:cs typeface="Inconsolata"/>
              </a:rPr>
              <a:t>tree</a:t>
            </a:r>
            <a:r>
              <a:rPr lang="en-US" dirty="0" smtClean="0">
                <a:latin typeface="+mn-lt"/>
                <a:cs typeface="Inconsolata"/>
              </a:rPr>
              <a:t> package installed?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Tree>
    <p:extLst>
      <p:ext uri="{BB962C8B-B14F-4D97-AF65-F5344CB8AC3E}">
        <p14:creationId xmlns:p14="http://schemas.microsoft.com/office/powerpoint/2010/main" val="364844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oAutofit/>
          </a:bodyPr>
          <a:lstStyle/>
          <a:p>
            <a:r>
              <a:rPr lang="en-US" sz="2700" dirty="0" smtClean="0"/>
              <a:t>setup/test/integration/default/</a:t>
            </a:r>
            <a:r>
              <a:rPr lang="en-US" sz="2700" dirty="0" err="1" smtClean="0"/>
              <a:t>serverspec</a:t>
            </a:r>
            <a:r>
              <a:rPr lang="en-US" sz="2700" dirty="0" smtClean="0"/>
              <a:t>/</a:t>
            </a:r>
            <a:r>
              <a:rPr lang="en-US" sz="2700" dirty="0" err="1" smtClean="0"/>
              <a:t>default_spec.rb</a:t>
            </a:r>
            <a:endParaRPr lang="en-US" sz="27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kitchen.ci</a:t>
            </a:r>
            <a:r>
              <a:rPr lang="en-US" dirty="0">
                <a:cs typeface="Inconsolata"/>
              </a:rPr>
              <a:t>/docs/getting-started/writing-test</a:t>
            </a:r>
          </a:p>
        </p:txBody>
      </p:sp>
      <p:sp>
        <p:nvSpPr>
          <p:cNvPr id="19" name="Rectangle 18"/>
          <p:cNvSpPr/>
          <p:nvPr/>
        </p:nvSpPr>
        <p:spPr bwMode="auto">
          <a:xfrm>
            <a:off x="844717" y="1599795"/>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3182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chor="ctr">
            <a:noAutofit/>
          </a:bodyPr>
          <a:lstStyle/>
          <a:p>
            <a:r>
              <a:rPr lang="en-US" sz="2700" dirty="0"/>
              <a:t>setup/test/integration/default/</a:t>
            </a:r>
            <a:r>
              <a:rPr lang="en-US" sz="2700" dirty="0" err="1"/>
              <a:t>serverspec</a:t>
            </a:r>
            <a:r>
              <a:rPr lang="en-US" sz="2700" dirty="0"/>
              <a:t>/</a:t>
            </a:r>
            <a:r>
              <a:rPr lang="en-US" sz="2700" dirty="0" err="1"/>
              <a:t>default_spec.rb</a:t>
            </a:r>
            <a:endParaRPr lang="en-US" sz="2700" dirty="0"/>
          </a:p>
        </p:txBody>
      </p:sp>
      <p:sp>
        <p:nvSpPr>
          <p:cNvPr id="16" name="Content Placeholder 15"/>
          <p:cNvSpPr>
            <a:spLocks noGrp="1"/>
          </p:cNvSpPr>
          <p:nvPr>
            <p:ph sz="quarter" idx="12"/>
          </p:nvPr>
        </p:nvSpPr>
        <p:spPr/>
        <p:txBody>
          <a:bodyPr/>
          <a:lstStyle/>
          <a:p>
            <a:r>
              <a:rPr lang="en-US" dirty="0" smtClean="0"/>
              <a:t>Describing a body of tests for the "setup" cookbook's default recipe.</a:t>
            </a:r>
            <a:endParaRPr lang="en-US" dirty="0"/>
          </a:p>
        </p:txBody>
      </p:sp>
      <p:sp>
        <p:nvSpPr>
          <p:cNvPr id="11" name="TextBox 10"/>
          <p:cNvSpPr txBox="1"/>
          <p:nvPr/>
        </p:nvSpPr>
        <p:spPr bwMode="white">
          <a:xfrm>
            <a:off x="2997259" y="6355908"/>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
        <p:nvSpPr>
          <p:cNvPr id="19" name="Rectangle 18"/>
          <p:cNvSpPr/>
          <p:nvPr/>
        </p:nvSpPr>
        <p:spPr bwMode="auto">
          <a:xfrm>
            <a:off x="852755" y="2282983"/>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18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4"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
        <p:nvSpPr>
          <p:cNvPr id="5" name="Rectangle 4"/>
          <p:cNvSpPr/>
          <p:nvPr/>
        </p:nvSpPr>
        <p:spPr>
          <a:xfrm>
            <a:off x="2260251" y="3688849"/>
            <a:ext cx="8229651" cy="923330"/>
          </a:xfrm>
          <a:prstGeom prst="rect">
            <a:avLst/>
          </a:prstGeom>
        </p:spPr>
        <p:txBody>
          <a:bodyPr wrap="square">
            <a:spAutoFit/>
          </a:bodyPr>
          <a:lstStyle/>
          <a:p>
            <a:r>
              <a:rPr lang="en-US"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3102760" y="2740787"/>
            <a:ext cx="2065827"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837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9034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a:t>This corresponds exactly to the Suite name we set up in the </a:t>
            </a:r>
            <a:r>
              <a:rPr lang="en-US" sz="2000" dirty="0">
                <a:latin typeface="Inconsolata"/>
                <a:cs typeface="Inconsolata"/>
              </a:rPr>
              <a:t>.</a:t>
            </a:r>
            <a:r>
              <a:rPr lang="en-US" sz="2000" dirty="0" err="1">
                <a:latin typeface="Inconsolata"/>
                <a:cs typeface="Inconsolata"/>
              </a:rPr>
              <a:t>kitchen.yml</a:t>
            </a:r>
            <a:r>
              <a:rPr lang="en-US" sz="2000" dirty="0"/>
              <a:t> file. If we had a suite called "server-only", then you would put tests for the server only suite under</a:t>
            </a:r>
          </a:p>
        </p:txBody>
      </p:sp>
      <p:sp>
        <p:nvSpPr>
          <p:cNvPr id="6" name="Rectangle 5"/>
          <p:cNvSpPr/>
          <p:nvPr/>
        </p:nvSpPr>
        <p:spPr bwMode="auto">
          <a:xfrm>
            <a:off x="4701630" y="2741838"/>
            <a:ext cx="916358"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Tree>
    <p:extLst>
      <p:ext uri="{BB962C8B-B14F-4D97-AF65-F5344CB8AC3E}">
        <p14:creationId xmlns:p14="http://schemas.microsoft.com/office/powerpoint/2010/main" val="251520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707886"/>
          </a:xfrm>
          <a:prstGeom prst="rect">
            <a:avLst/>
          </a:prstGeom>
        </p:spPr>
        <p:txBody>
          <a:bodyPr wrap="square">
            <a:spAutoFit/>
          </a:bodyPr>
          <a:lstStyle/>
          <a:p>
            <a:r>
              <a:rPr lang="en-US" sz="2000" dirty="0"/>
              <a:t>This tells Test Kitchen (and Busser) which Busser runner plugin needs to be installed on the remote instance</a:t>
            </a:r>
            <a:r>
              <a:rPr lang="en-US" sz="2000" dirty="0" smtClean="0"/>
              <a:t>.</a:t>
            </a:r>
            <a:endParaRPr lang="en-US" sz="2000" dirty="0"/>
          </a:p>
        </p:txBody>
      </p:sp>
      <p:sp>
        <p:nvSpPr>
          <p:cNvPr id="6" name="Rectangle 5"/>
          <p:cNvSpPr/>
          <p:nvPr/>
        </p:nvSpPr>
        <p:spPr bwMode="auto">
          <a:xfrm>
            <a:off x="5586333" y="2680728"/>
            <a:ext cx="1310236"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txBox="1">
            <a:spLocks/>
          </p:cNvSpPr>
          <p:nvPr/>
        </p:nvSpPr>
        <p:spPr bwMode="white">
          <a:xfrm>
            <a:off x="2739578" y="6335695"/>
            <a:ext cx="6688183" cy="393100"/>
          </a:xfrm>
          <a:prstGeom prst="rect">
            <a:avLst/>
          </a:prstGeom>
        </p:spPr>
        <p:txBody>
          <a:bodyPr vert="horz" wrap="square" lIns="0" tIns="0" rIns="0" bIns="0" rtlCol="0" anchor="ctr">
            <a:normAutofit/>
          </a:bodyPr>
          <a:lstStyle>
            <a:lvl1pPr marL="0" indent="0" algn="ctr" defTabSz="914363" rtl="0" eaLnBrk="1" latinLnBrk="0" hangingPunct="1">
              <a:lnSpc>
                <a:spcPct val="100000"/>
              </a:lnSpc>
              <a:spcBef>
                <a:spcPts val="600"/>
              </a:spcBef>
              <a:buSzPct val="90000"/>
              <a:buFont typeface="Arial" pitchFamily="34" charset="0"/>
              <a:buNone/>
              <a:defRPr sz="1800" kern="1200" baseline="0">
                <a:solidFill>
                  <a:schemeClr val="tx1"/>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cs typeface="Inconsolata"/>
              </a:rPr>
              <a:t>http://kitchen.ci/docs/getting-started/writing-test</a:t>
            </a:r>
            <a:endParaRPr lang="en-US" dirty="0">
              <a:cs typeface="Inconsolata"/>
            </a:endParaRPr>
          </a:p>
        </p:txBody>
      </p:sp>
    </p:spTree>
    <p:extLst>
      <p:ext uri="{BB962C8B-B14F-4D97-AF65-F5344CB8AC3E}">
        <p14:creationId xmlns:p14="http://schemas.microsoft.com/office/powerpoint/2010/main" val="40761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smtClean="0"/>
              <a:t>All test files (or specs) are name after the recipe they test and end with the suffix "_</a:t>
            </a:r>
            <a:r>
              <a:rPr lang="en-US" sz="2000" dirty="0" err="1" smtClean="0"/>
              <a:t>spec.rb</a:t>
            </a:r>
            <a:r>
              <a:rPr lang="en-US" sz="2000" dirty="0" smtClean="0"/>
              <a:t>". A spec missing that will not be found when executing </a:t>
            </a:r>
            <a:r>
              <a:rPr lang="en-US" sz="2000" dirty="0" smtClean="0">
                <a:latin typeface="Inconsolata"/>
                <a:cs typeface="Inconsolata"/>
              </a:rPr>
              <a:t>kitchen verify</a:t>
            </a:r>
            <a:r>
              <a:rPr lang="en-US" sz="2000" dirty="0" smtClean="0"/>
              <a:t>.</a:t>
            </a:r>
            <a:endParaRPr lang="en-US" sz="2000" dirty="0"/>
          </a:p>
        </p:txBody>
      </p:sp>
      <p:sp>
        <p:nvSpPr>
          <p:cNvPr id="6" name="Rectangle 5"/>
          <p:cNvSpPr/>
          <p:nvPr/>
        </p:nvSpPr>
        <p:spPr bwMode="auto">
          <a:xfrm>
            <a:off x="6870548" y="2745470"/>
            <a:ext cx="1905073"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Tree>
    <p:extLst>
      <p:ext uri="{BB962C8B-B14F-4D97-AF65-F5344CB8AC3E}">
        <p14:creationId xmlns:p14="http://schemas.microsoft.com/office/powerpoint/2010/main" val="347745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Open </a:t>
            </a:r>
            <a:r>
              <a:rPr lang="en-US" dirty="0">
                <a:latin typeface="Inconsolata"/>
                <a:cs typeface="Inconsolata"/>
              </a:rPr>
              <a:t>setup/test/integration/default/</a:t>
            </a:r>
            <a:r>
              <a:rPr lang="en-US" dirty="0" err="1">
                <a:latin typeface="Inconsolata"/>
                <a:cs typeface="Inconsolata"/>
              </a:rPr>
              <a:t>serverspec</a:t>
            </a:r>
            <a:r>
              <a:rPr lang="en-US" dirty="0">
                <a:latin typeface="Inconsolata"/>
                <a:cs typeface="Inconsolata"/>
              </a:rPr>
              <a:t>/</a:t>
            </a:r>
            <a:r>
              <a:rPr lang="en-US" dirty="0" err="1">
                <a:latin typeface="Inconsolata"/>
                <a:cs typeface="Inconsolata"/>
              </a:rPr>
              <a:t>default_spec.rb</a:t>
            </a:r>
            <a:endParaRPr lang="en-US" dirty="0">
              <a:latin typeface="Inconsolata"/>
              <a:cs typeface="Inconsolata"/>
            </a:endParaRPr>
          </a:p>
          <a:p>
            <a:endParaRPr lang="en-US" dirty="0" smtClean="0"/>
          </a:p>
          <a:p>
            <a:r>
              <a:rPr lang="en-US" dirty="0" smtClean="0"/>
              <a:t>Write a test with the following expectation: </a:t>
            </a:r>
          </a:p>
          <a:p>
            <a:endParaRPr lang="en-US" dirty="0" smtClean="0"/>
          </a:p>
          <a:p>
            <a:pPr lvl="1" algn="l"/>
            <a:r>
              <a:rPr lang="en-US" dirty="0" smtClean="0">
                <a:solidFill>
                  <a:schemeClr val="tx1"/>
                </a:solidFill>
              </a:rPr>
              <a:t>I expect the package tree should be installed.</a:t>
            </a:r>
          </a:p>
          <a:p>
            <a:endParaRPr lang="en-US" dirty="0"/>
          </a:p>
          <a:p>
            <a:r>
              <a:rPr lang="en-US" dirty="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a:t>
            </a:r>
            <a:r>
              <a:rPr lang="en-US" dirty="0" smtClean="0"/>
              <a:t>meets the expectations that you defined.</a:t>
            </a:r>
          </a:p>
          <a:p>
            <a:endParaRPr lang="en-US" dirty="0" smtClean="0"/>
          </a:p>
        </p:txBody>
      </p:sp>
    </p:spTree>
    <p:extLst>
      <p:ext uri="{BB962C8B-B14F-4D97-AF65-F5344CB8AC3E}">
        <p14:creationId xmlns:p14="http://schemas.microsoft.com/office/powerpoint/2010/main" val="81691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first test for the default recipe"</a:t>
            </a:r>
            <a:endParaRPr lang="en-US" dirty="0"/>
          </a:p>
        </p:txBody>
      </p:sp>
    </p:spTree>
    <p:extLst>
      <p:ext uri="{BB962C8B-B14F-4D97-AF65-F5344CB8AC3E}">
        <p14:creationId xmlns:p14="http://schemas.microsoft.com/office/powerpoint/2010/main" val="112059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Tree>
    <p:extLst>
      <p:ext uri="{BB962C8B-B14F-4D97-AF65-F5344CB8AC3E}">
        <p14:creationId xmlns:p14="http://schemas.microsoft.com/office/powerpoint/2010/main" val="14093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tests for the remaining resources defined in the "setup" cookbook's default recipe.</a:t>
            </a:r>
            <a:endParaRPr lang="en-US" dirty="0"/>
          </a:p>
        </p:txBody>
      </p:sp>
      <p:sp>
        <p:nvSpPr>
          <p:cNvPr id="4" name="Content Placeholder 3"/>
          <p:cNvSpPr>
            <a:spLocks noGrp="1"/>
          </p:cNvSpPr>
          <p:nvPr>
            <p:ph sz="quarter" idx="11"/>
          </p:nvPr>
        </p:nvSpPr>
        <p:spPr/>
        <p:txBody>
          <a:bodyPr>
            <a:normAutofit/>
          </a:bodyPr>
          <a:lstStyle/>
          <a:p>
            <a:r>
              <a:rPr lang="en-US" dirty="0" smtClean="0"/>
              <a:t>Packages are a great start. But what about the file?</a:t>
            </a:r>
            <a:endParaRPr lang="en-US" dirty="0"/>
          </a:p>
        </p:txBody>
      </p:sp>
    </p:spTree>
    <p:extLst>
      <p:ext uri="{BB962C8B-B14F-4D97-AF65-F5344CB8AC3E}">
        <p14:creationId xmlns:p14="http://schemas.microsoft.com/office/powerpoint/2010/main" val="75202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t>http://</a:t>
            </a:r>
            <a:r>
              <a:rPr lang="en-US" dirty="0" err="1"/>
              <a:t>serverspec.org</a:t>
            </a:r>
            <a:r>
              <a:rPr lang="en-US" dirty="0"/>
              <a:t>/</a:t>
            </a:r>
            <a:r>
              <a:rPr lang="en-US" dirty="0" err="1"/>
              <a:t>resource_types.html#</a:t>
            </a:r>
            <a:r>
              <a:rPr lang="en-US" dirty="0" err="1" smtClean="0"/>
              <a:t>file</a:t>
            </a:r>
            <a:endParaRPr lang="en-US" dirty="0"/>
          </a:p>
        </p:txBody>
      </p:sp>
    </p:spTree>
    <p:extLst>
      <p:ext uri="{BB962C8B-B14F-4D97-AF65-F5344CB8AC3E}">
        <p14:creationId xmlns:p14="http://schemas.microsoft.com/office/powerpoint/2010/main" val="402782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data</a:t>
            </a:r>
            <a:endParaRPr lang="en-US" dirty="0"/>
          </a:p>
        </p:txBody>
      </p:sp>
      <p:sp>
        <p:nvSpPr>
          <p:cNvPr id="3" name="Content Placeholder 2"/>
          <p:cNvSpPr>
            <a:spLocks noGrp="1"/>
          </p:cNvSpPr>
          <p:nvPr>
            <p:ph sz="quarter" idx="10"/>
          </p:nvPr>
        </p:nvSpPr>
        <p:spPr/>
        <p:txBody>
          <a:bodyPr/>
          <a:lstStyle/>
          <a:p>
            <a:r>
              <a:rPr lang="en-US" dirty="0"/>
              <a:t>describe file('/</a:t>
            </a:r>
            <a:r>
              <a:rPr lang="en-US" dirty="0" err="1"/>
              <a:t>etc</a:t>
            </a:r>
            <a:r>
              <a:rPr lang="en-US" dirty="0"/>
              <a:t>/</a:t>
            </a:r>
            <a:r>
              <a:rPr lang="en-US" dirty="0" err="1"/>
              <a:t>passwd</a:t>
            </a:r>
            <a:r>
              <a:rPr lang="en-US" dirty="0"/>
              <a:t>') 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7" name="Content Placeholder 3"/>
          <p:cNvSpPr txBox="1">
            <a:spLocks/>
          </p:cNvSpPr>
          <p:nvPr/>
        </p:nvSpPr>
        <p:spPr bwMode="white">
          <a:xfrm>
            <a:off x="2751909" y="6348023"/>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9760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specific content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5" name="Content Placeholder 3"/>
          <p:cNvSpPr txBox="1">
            <a:spLocks/>
          </p:cNvSpPr>
          <p:nvPr/>
        </p:nvSpPr>
        <p:spPr bwMode="white">
          <a:xfrm>
            <a:off x="2751909" y="6360352"/>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142190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5076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is owned by a particular user</a:t>
            </a:r>
            <a:endParaRPr lang="en-US" dirty="0"/>
          </a:p>
        </p:txBody>
      </p:sp>
      <p:sp>
        <p:nvSpPr>
          <p:cNvPr id="3" name="Content Placeholder 2"/>
          <p:cNvSpPr>
            <a:spLocks noGrp="1"/>
          </p:cNvSpPr>
          <p:nvPr>
            <p:ph sz="quarter" idx="10"/>
          </p:nvPr>
        </p:nvSpPr>
        <p:spPr/>
        <p:txBody>
          <a:bodyPr/>
          <a:lstStyle/>
          <a:p>
            <a:r>
              <a:rPr lang="en-US" dirty="0"/>
              <a:t>describe file("/</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7" name="Content Placeholder 3"/>
          <p:cNvSpPr txBox="1">
            <a:spLocks/>
          </p:cNvSpPr>
          <p:nvPr/>
        </p:nvSpPr>
        <p:spPr bwMode="white">
          <a:xfrm>
            <a:off x="2751909" y="6348024"/>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411013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a:xfrm>
            <a:off x="2260314" y="2629588"/>
            <a:ext cx="8230599" cy="3263212"/>
          </a:xfrm>
        </p:spPr>
        <p:txBody>
          <a:bodyPr/>
          <a:lstStyle/>
          <a:p>
            <a:pPr marL="457200" indent="-457200">
              <a:buFont typeface="Wingdings" charset="2"/>
              <a:buChar char="q"/>
            </a:pPr>
            <a:r>
              <a:rPr lang="en-US" dirty="0" smtClean="0"/>
              <a:t>Add tests that validate that the remaining package resources have been installed</a:t>
            </a:r>
          </a:p>
          <a:p>
            <a:pPr marL="457200" indent="-457200">
              <a:buFont typeface="Wingdings" charset="2"/>
              <a:buChar char="q"/>
            </a:pPr>
            <a:endParaRPr lang="en-US" dirty="0" smtClean="0"/>
          </a:p>
          <a:p>
            <a:pPr marL="457200" indent="-457200">
              <a:buFont typeface="Wingdings" charset="2"/>
              <a:buChar char="q"/>
            </a:pPr>
            <a:r>
              <a:rPr lang="en-US" dirty="0" smtClean="0"/>
              <a:t>Add tests that validate the file resource</a:t>
            </a:r>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test</a:t>
            </a:r>
            <a:r>
              <a:rPr lang="en-US" dirty="0"/>
              <a:t> to validate the test meets the expectations that you </a:t>
            </a:r>
            <a:r>
              <a:rPr lang="en-US" dirty="0" smtClean="0"/>
              <a:t>defined</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299942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additional tests for default recipe"</a:t>
            </a:r>
            <a:endParaRPr lang="en-US" dirty="0"/>
          </a:p>
        </p:txBody>
      </p:sp>
    </p:spTree>
    <p:extLst>
      <p:ext uri="{BB962C8B-B14F-4D97-AF65-F5344CB8AC3E}">
        <p14:creationId xmlns:p14="http://schemas.microsoft.com/office/powerpoint/2010/main" val="303336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a:t>
            </a:r>
            <a:r>
              <a:rPr lang="en-US" sz="1800" dirty="0" smtClean="0"/>
              <a:t>("tree</a:t>
            </a:r>
            <a:r>
              <a:rPr lang="en-US" sz="1800" dirty="0"/>
              <a:t>"</a:t>
            </a:r>
            <a:r>
              <a:rPr lang="en-US" sz="1800" dirty="0" smtClean="0"/>
              <a:t>) </a:t>
            </a:r>
            <a:r>
              <a:rPr lang="en-US" sz="1800" dirty="0"/>
              <a:t>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ormAutofit fontScale="85000" lnSpcReduction="20000"/>
          </a:bodyPr>
          <a:lstStyle/>
          <a:p>
            <a:r>
              <a:rPr lang="en-US" dirty="0"/>
              <a:t>setup/test/integration/default/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7" y="4338321"/>
            <a:ext cx="5283888" cy="1131146"/>
          </a:xfrm>
        </p:spPr>
        <p:txBody>
          <a:bodyPr/>
          <a:lstStyle/>
          <a:p>
            <a:endParaRPr lang="en-US" dirty="0"/>
          </a:p>
        </p:txBody>
      </p:sp>
    </p:spTree>
    <p:extLst>
      <p:ext uri="{BB962C8B-B14F-4D97-AF65-F5344CB8AC3E}">
        <p14:creationId xmlns:p14="http://schemas.microsoft.com/office/powerpoint/2010/main" val="346770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smtClean="0"/>
              <a:t>...</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  describe file("/</a:t>
            </a:r>
            <a:r>
              <a:rPr lang="en-US" sz="1800" dirty="0" err="1" smtClean="0"/>
              <a:t>etc</a:t>
            </a:r>
            <a:r>
              <a:rPr lang="en-US" sz="1800" dirty="0" smtClean="0"/>
              <a:t>/</a:t>
            </a:r>
            <a:r>
              <a:rPr lang="en-US" sz="1800" dirty="0" err="1" smtClean="0"/>
              <a:t>motd</a:t>
            </a:r>
            <a:r>
              <a:rPr lang="en-US" sz="1800" dirty="0" smtClean="0"/>
              <a:t>") do</a:t>
            </a:r>
          </a:p>
          <a:p>
            <a:r>
              <a:rPr lang="en-US" sz="1800" dirty="0"/>
              <a:t> </a:t>
            </a:r>
            <a:r>
              <a:rPr lang="en-US" sz="1800" dirty="0" smtClean="0"/>
              <a:t>   it { should </a:t>
            </a:r>
            <a:r>
              <a:rPr lang="en-US" sz="1800" dirty="0" err="1" smtClean="0"/>
              <a:t>be_owned_by</a:t>
            </a:r>
            <a:r>
              <a:rPr lang="en-US" sz="1800" dirty="0" smtClean="0"/>
              <a:t> "root" }</a:t>
            </a:r>
          </a:p>
          <a:p>
            <a:r>
              <a:rPr lang="en-US" sz="1800" dirty="0" smtClean="0"/>
              <a:t>  end</a:t>
            </a:r>
          </a:p>
          <a:p>
            <a:endParaRPr lang="en-US" sz="1800" dirty="0" smtClean="0"/>
          </a:p>
          <a:p>
            <a:r>
              <a:rPr lang="en-US" sz="1800" dirty="0" smtClean="0"/>
              <a:t>end</a:t>
            </a:r>
            <a:endParaRPr lang="en-US" sz="1800" dirty="0"/>
          </a:p>
        </p:txBody>
      </p:sp>
      <p:sp>
        <p:nvSpPr>
          <p:cNvPr id="15" name="Text Placeholder 14"/>
          <p:cNvSpPr>
            <a:spLocks noGrp="1"/>
          </p:cNvSpPr>
          <p:nvPr>
            <p:ph type="body" sz="quarter" idx="11"/>
          </p:nvPr>
        </p:nvSpPr>
        <p:spPr/>
        <p:txBody>
          <a:bodyPr>
            <a:normAutofit fontScale="85000" lnSpcReduction="20000"/>
          </a:bodyPr>
          <a:lstStyle/>
          <a:p>
            <a:r>
              <a:rPr lang="en-US" dirty="0"/>
              <a:t>setup/test/integration/default/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6" y="3694849"/>
            <a:ext cx="5283888" cy="1131146"/>
          </a:xfrm>
        </p:spPr>
        <p:txBody>
          <a:bodyPr/>
          <a:lstStyle/>
          <a:p>
            <a:endParaRPr lang="en-US" dirty="0"/>
          </a:p>
        </p:txBody>
      </p:sp>
    </p:spTree>
    <p:extLst>
      <p:ext uri="{BB962C8B-B14F-4D97-AF65-F5344CB8AC3E}">
        <p14:creationId xmlns:p14="http://schemas.microsoft.com/office/powerpoint/2010/main" val="390488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360325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285750" indent="-285750">
              <a:buFont typeface="Wingdings" charset="2"/>
              <a:buChar char="q"/>
            </a:pPr>
            <a:r>
              <a:rPr lang="en-US" dirty="0" smtClean="0"/>
              <a:t>Create a test file for the "apache" cookbook's default recipe</a:t>
            </a:r>
          </a:p>
          <a:p>
            <a:pPr marL="285750" indent="-285750">
              <a:buFont typeface="Wingdings" charset="2"/>
              <a:buChar char="q"/>
            </a:pPr>
            <a:r>
              <a:rPr lang="en-US" dirty="0" smtClean="0"/>
              <a:t>Add tests that validate a working webserver</a:t>
            </a:r>
          </a:p>
          <a:p>
            <a:pPr marL="285750" indent="-285750">
              <a:buFont typeface="Wingdings" charset="2"/>
              <a:buChar char="q"/>
            </a:pPr>
            <a:r>
              <a:rPr lang="en-US" dirty="0" smtClean="0"/>
              <a:t>Run </a:t>
            </a:r>
            <a:r>
              <a:rPr lang="en-US" dirty="0" smtClean="0">
                <a:latin typeface="Inconsolata"/>
                <a:cs typeface="Inconsolata"/>
              </a:rPr>
              <a:t>kitchen test</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Tree>
    <p:extLst>
      <p:ext uri="{BB962C8B-B14F-4D97-AF65-F5344CB8AC3E}">
        <p14:creationId xmlns:p14="http://schemas.microsoft.com/office/powerpoint/2010/main" val="20401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endParaRPr lang="en-US" dirty="0"/>
          </a:p>
        </p:txBody>
      </p:sp>
    </p:spTree>
    <p:extLst>
      <p:ext uri="{BB962C8B-B14F-4D97-AF65-F5344CB8AC3E}">
        <p14:creationId xmlns:p14="http://schemas.microsoft.com/office/powerpoint/2010/main" val="101833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tests would validate a working system?</a:t>
            </a:r>
            <a:endParaRPr lang="en-US" dirty="0"/>
          </a:p>
        </p:txBody>
      </p:sp>
    </p:spTree>
    <p:extLst>
      <p:ext uri="{BB962C8B-B14F-4D97-AF65-F5344CB8AC3E}">
        <p14:creationId xmlns:p14="http://schemas.microsoft.com/office/powerpoint/2010/main" val="128924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Apache</a:t>
            </a:r>
            <a:endParaRPr lang="en-US" dirty="0"/>
          </a:p>
        </p:txBody>
      </p:sp>
      <p:sp>
        <p:nvSpPr>
          <p:cNvPr id="3" name="Subtitle 2"/>
          <p:cNvSpPr>
            <a:spLocks noGrp="1"/>
          </p:cNvSpPr>
          <p:nvPr>
            <p:ph type="subTitle" idx="1"/>
          </p:nvPr>
        </p:nvSpPr>
        <p:spPr>
          <a:xfrm>
            <a:off x="2260314" y="2629587"/>
            <a:ext cx="8230599" cy="3208563"/>
          </a:xfrm>
        </p:spPr>
        <p:txBody>
          <a:bodyPr/>
          <a:lstStyle/>
          <a:p>
            <a:pPr marL="457200" indent="-457200">
              <a:buFont typeface="Wingdings" charset="2"/>
              <a:buChar char="q"/>
            </a:pPr>
            <a:r>
              <a:rPr lang="en-US" dirty="0"/>
              <a:t>Create a test file for the </a:t>
            </a:r>
            <a:r>
              <a:rPr lang="en-US" dirty="0" smtClean="0"/>
              <a:t>"apache" </a:t>
            </a:r>
            <a:r>
              <a:rPr lang="en-US" dirty="0"/>
              <a:t>cookbook's default recipe</a:t>
            </a:r>
          </a:p>
          <a:p>
            <a:pPr marL="457200" indent="-457200">
              <a:buFont typeface="Wingdings" charset="2"/>
              <a:buChar char="q"/>
            </a:pPr>
            <a:endParaRPr lang="en-US" dirty="0" smtClean="0"/>
          </a:p>
          <a:p>
            <a:pPr marL="457200" indent="-457200">
              <a:buFont typeface="Wingdings" charset="2"/>
              <a:buChar char="q"/>
            </a:pPr>
            <a:r>
              <a:rPr lang="en-US" dirty="0" smtClean="0"/>
              <a:t>Add </a:t>
            </a:r>
            <a:r>
              <a:rPr lang="en-US" dirty="0"/>
              <a:t>tests that validate a working </a:t>
            </a:r>
            <a:r>
              <a:rPr lang="en-US" dirty="0" smtClean="0"/>
              <a:t>web server</a:t>
            </a:r>
            <a:endParaRPr lang="en-US" dirty="0"/>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test</a:t>
            </a:r>
          </a:p>
        </p:txBody>
      </p:sp>
    </p:spTree>
    <p:extLst>
      <p:ext uri="{BB962C8B-B14F-4D97-AF65-F5344CB8AC3E}">
        <p14:creationId xmlns:p14="http://schemas.microsoft.com/office/powerpoint/2010/main" val="41678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211730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webserver say?</a:t>
            </a:r>
            <a:endParaRPr lang="en-US" dirty="0"/>
          </a:p>
        </p:txBody>
      </p:sp>
      <p:sp>
        <p:nvSpPr>
          <p:cNvPr id="3" name="Content Placeholder 2"/>
          <p:cNvSpPr>
            <a:spLocks noGrp="1"/>
          </p:cNvSpPr>
          <p:nvPr>
            <p:ph sz="quarter" idx="10"/>
          </p:nvPr>
        </p:nvSpPr>
        <p:spPr>
          <a:xfrm>
            <a:off x="840828" y="1585310"/>
            <a:ext cx="5830905" cy="4724050"/>
          </a:xfrm>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"apache::default" do</a:t>
            </a:r>
            <a:endParaRPr lang="en-US" sz="1800" dirty="0"/>
          </a:p>
          <a:p>
            <a:r>
              <a:rPr lang="en-US" sz="1800" dirty="0" smtClean="0"/>
              <a:t>  describe port(80) do</a:t>
            </a:r>
          </a:p>
          <a:p>
            <a:r>
              <a:rPr lang="en-US" sz="1800" dirty="0"/>
              <a:t> </a:t>
            </a:r>
            <a:r>
              <a:rPr lang="en-US" sz="1800" dirty="0" smtClean="0"/>
              <a:t>   it { should </a:t>
            </a:r>
            <a:r>
              <a:rPr lang="en-US" sz="1800" dirty="0" err="1" smtClean="0"/>
              <a:t>be_listening</a:t>
            </a:r>
            <a:r>
              <a:rPr lang="en-US" sz="1800" dirty="0" smtClean="0"/>
              <a:t> }</a:t>
            </a:r>
          </a:p>
          <a:p>
            <a:r>
              <a:rPr lang="en-US" sz="1800" dirty="0"/>
              <a:t> </a:t>
            </a:r>
            <a:r>
              <a:rPr lang="en-US" sz="1800" dirty="0" smtClean="0"/>
              <a:t> end</a:t>
            </a:r>
          </a:p>
          <a:p>
            <a:endParaRPr lang="en-US" sz="1800" dirty="0"/>
          </a:p>
          <a:p>
            <a:r>
              <a:rPr lang="en-US" sz="1800" dirty="0" smtClean="0"/>
              <a:t>  describe </a:t>
            </a:r>
            <a:r>
              <a:rPr lang="en-US" sz="1800" dirty="0"/>
              <a:t>command("curl http://</a:t>
            </a:r>
            <a:r>
              <a:rPr lang="en-US" sz="1800" dirty="0" err="1"/>
              <a:t>localhost</a:t>
            </a:r>
            <a:r>
              <a:rPr lang="en-US" sz="1800" dirty="0"/>
              <a:t>") do</a:t>
            </a:r>
          </a:p>
          <a:p>
            <a:r>
              <a:rPr lang="en-US" sz="1800" dirty="0"/>
              <a:t>  </a:t>
            </a:r>
            <a:r>
              <a:rPr lang="en-US" sz="1800" dirty="0" smtClean="0"/>
              <a:t>  its</a:t>
            </a:r>
            <a:r>
              <a:rPr lang="en-US" sz="1800" dirty="0"/>
              <a:t>(:</a:t>
            </a:r>
            <a:r>
              <a:rPr lang="en-US" sz="1800" dirty="0" err="1"/>
              <a:t>stdout</a:t>
            </a:r>
            <a:r>
              <a:rPr lang="en-US" sz="1800" dirty="0"/>
              <a:t>) { should match /Hello, world!/ }</a:t>
            </a:r>
          </a:p>
          <a:p>
            <a:r>
              <a:rPr lang="en-US" sz="1800" dirty="0" smtClean="0"/>
              <a:t>  end</a:t>
            </a:r>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chor="ctr">
            <a:normAutofit fontScale="85000" lnSpcReduction="20000"/>
          </a:bodyPr>
          <a:lstStyle/>
          <a:p>
            <a:r>
              <a:rPr lang="en-US" dirty="0" smtClean="0"/>
              <a:t>apache/</a:t>
            </a:r>
            <a:r>
              <a:rPr lang="en-US" dirty="0"/>
              <a:t>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a:xfrm>
            <a:off x="6874932" y="1585310"/>
            <a:ext cx="4783667" cy="4720897"/>
          </a:xfrm>
        </p:spPr>
        <p:txBody>
          <a:bodyPr/>
          <a:lstStyle/>
          <a:p>
            <a:r>
              <a:rPr lang="en-US" dirty="0" smtClean="0"/>
              <a:t>The port 80 should be listening.</a:t>
            </a:r>
          </a:p>
          <a:p>
            <a:endParaRPr lang="en-US" dirty="0"/>
          </a:p>
          <a:p>
            <a:r>
              <a:rPr lang="en-US" dirty="0" smtClean="0"/>
              <a:t>The standard out from the command "curl http://</a:t>
            </a:r>
            <a:r>
              <a:rPr lang="en-US" dirty="0" err="1" smtClean="0"/>
              <a:t>localhost</a:t>
            </a:r>
            <a:r>
              <a:rPr lang="en-US" dirty="0" smtClean="0"/>
              <a:t>" should match "Hello, world!"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74349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tests for the default recipe"</a:t>
            </a:r>
            <a:endParaRPr lang="en-US" dirty="0"/>
          </a:p>
        </p:txBody>
      </p:sp>
    </p:spTree>
    <p:extLst>
      <p:ext uri="{BB962C8B-B14F-4D97-AF65-F5344CB8AC3E}">
        <p14:creationId xmlns:p14="http://schemas.microsoft.com/office/powerpoint/2010/main" val="238263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2260314" y="2628803"/>
            <a:ext cx="8230599" cy="2518930"/>
          </a:xfrm>
        </p:spPr>
        <p:txBody>
          <a:bodyPr/>
          <a:lstStyle/>
          <a:p>
            <a:r>
              <a:rPr lang="en-US" dirty="0" smtClean="0"/>
              <a:t>What questions can I answer for you?</a:t>
            </a:r>
          </a:p>
          <a:p>
            <a:endParaRPr lang="en-US" dirty="0"/>
          </a:p>
          <a:p>
            <a:pPr marL="457200" indent="-457200">
              <a:buFont typeface="Arial"/>
              <a:buChar char="•"/>
            </a:pPr>
            <a:r>
              <a:rPr lang="en-US" dirty="0" smtClean="0"/>
              <a:t>Test Kitchen</a:t>
            </a:r>
          </a:p>
          <a:p>
            <a:pPr marL="457200" indent="-457200">
              <a:buFont typeface="Arial"/>
              <a:buChar char="•"/>
            </a:pPr>
            <a:r>
              <a:rPr lang="en-US" dirty="0" err="1" smtClean="0"/>
              <a:t>ServerSpec</a:t>
            </a:r>
            <a:endParaRPr lang="en-US" dirty="0" smtClean="0"/>
          </a:p>
          <a:p>
            <a:pPr marL="457200" indent="-457200">
              <a:buFont typeface="Arial"/>
              <a:buChar char="•"/>
            </a:pPr>
            <a:r>
              <a:rPr lang="en-US" dirty="0" smtClean="0"/>
              <a:t>Testing</a:t>
            </a:r>
            <a:endParaRPr lang="en-US" dirty="0"/>
          </a:p>
        </p:txBody>
      </p:sp>
    </p:spTree>
    <p:extLst>
      <p:ext uri="{BB962C8B-B14F-4D97-AF65-F5344CB8AC3E}">
        <p14:creationId xmlns:p14="http://schemas.microsoft.com/office/powerpoint/2010/main" val="17311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Installation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7261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the </a:t>
            </a:r>
            <a:r>
              <a:rPr lang="en-US" dirty="0" err="1" smtClean="0"/>
              <a:t>ChefDK</a:t>
            </a:r>
            <a:endParaRPr lang="en-US" dirty="0"/>
          </a:p>
        </p:txBody>
      </p:sp>
      <p:sp>
        <p:nvSpPr>
          <p:cNvPr id="3" name="Text Placeholder 2"/>
          <p:cNvSpPr>
            <a:spLocks noGrp="1"/>
          </p:cNvSpPr>
          <p:nvPr>
            <p:ph type="body" sz="quarter" idx="10"/>
          </p:nvPr>
        </p:nvSpPr>
        <p:spPr>
          <a:xfrm>
            <a:off x="2259204" y="4492072"/>
            <a:ext cx="8488899" cy="1922001"/>
          </a:xfrm>
        </p:spPr>
        <p:txBody>
          <a:bodyPr/>
          <a:lstStyle/>
          <a:p>
            <a:pPr marL="285750" indent="-285750">
              <a:buFont typeface="Wingdings" charset="2"/>
              <a:buChar char="q"/>
            </a:pPr>
            <a:r>
              <a:rPr lang="en-US" dirty="0" smtClean="0"/>
              <a:t>Install the </a:t>
            </a:r>
            <a:r>
              <a:rPr lang="en-US" dirty="0" err="1" smtClean="0"/>
              <a:t>ChefDK</a:t>
            </a:r>
            <a:endParaRPr lang="en-US" dirty="0" smtClean="0"/>
          </a:p>
          <a:p>
            <a:pPr marL="285750" indent="-285750">
              <a:buFont typeface="Wingdings" charset="2"/>
              <a:buChar char="q"/>
            </a:pPr>
            <a:r>
              <a:rPr lang="en-US" dirty="0" smtClean="0"/>
              <a:t>Open a PowerShell Prompt</a:t>
            </a:r>
          </a:p>
          <a:p>
            <a:pPr marL="285750" indent="-285750">
              <a:buFont typeface="Wingdings" charset="2"/>
              <a:buChar char="q"/>
            </a:pPr>
            <a:r>
              <a:rPr lang="en-US" dirty="0" smtClean="0"/>
              <a:t>Execute a series of commands to ensure everything is installed</a:t>
            </a:r>
          </a:p>
          <a:p>
            <a:pPr marL="285750" indent="-285750">
              <a:buFont typeface="Wingdings" charset="2"/>
              <a:buChar char="q"/>
            </a:pPr>
            <a:r>
              <a:rPr lang="en-US" dirty="0"/>
              <a:t>Install </a:t>
            </a:r>
            <a:r>
              <a:rPr lang="en-US" dirty="0" err="1"/>
              <a:t>git</a:t>
            </a:r>
            <a:r>
              <a:rPr lang="en-US" dirty="0"/>
              <a:t> (optional)</a:t>
            </a:r>
          </a:p>
          <a:p>
            <a:pPr marL="285750" indent="-28575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Now it's time to install the tools on your system</a:t>
            </a:r>
            <a:endParaRPr lang="en-US" dirty="0"/>
          </a:p>
        </p:txBody>
      </p:sp>
    </p:spTree>
    <p:extLst>
      <p:ext uri="{BB962C8B-B14F-4D97-AF65-F5344CB8AC3E}">
        <p14:creationId xmlns:p14="http://schemas.microsoft.com/office/powerpoint/2010/main" val="6732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13"/>
          </p:nvPr>
        </p:nvSpPr>
        <p:spPr/>
        <p:txBody>
          <a:bodyPr/>
          <a:lstStyle/>
          <a:p>
            <a:r>
              <a:rPr lang="en-US" dirty="0"/>
              <a:t>https://</a:t>
            </a:r>
            <a:r>
              <a:rPr lang="en-US" dirty="0" err="1"/>
              <a:t>downloads.chef.io</a:t>
            </a:r>
            <a:r>
              <a:rPr lang="en-US" dirty="0"/>
              <a:t>/chef-</a:t>
            </a:r>
            <a:r>
              <a:rPr lang="en-US" dirty="0" err="1"/>
              <a:t>dk</a:t>
            </a:r>
            <a:r>
              <a:rPr lang="en-US" dirty="0"/>
              <a:t>/</a:t>
            </a:r>
          </a:p>
        </p:txBody>
      </p:sp>
    </p:spTree>
    <p:extLst>
      <p:ext uri="{BB962C8B-B14F-4D97-AF65-F5344CB8AC3E}">
        <p14:creationId xmlns:p14="http://schemas.microsoft.com/office/powerpoint/2010/main" val="42202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_install_chefdk-introdu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235069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2_install_chefdk-licen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35361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_install_chefdk-installation_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144229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4_install_chefdk-ready_to_inst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366225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Galen Emery</a:t>
            </a:r>
            <a:endParaRPr lang="en-US" dirty="0"/>
          </a:p>
        </p:txBody>
      </p:sp>
      <p:sp>
        <p:nvSpPr>
          <p:cNvPr id="3" name="Text Placeholder 2"/>
          <p:cNvSpPr>
            <a:spLocks noGrp="1"/>
          </p:cNvSpPr>
          <p:nvPr>
            <p:ph type="body" sz="quarter" idx="10"/>
          </p:nvPr>
        </p:nvSpPr>
        <p:spPr/>
        <p:txBody>
          <a:bodyPr/>
          <a:lstStyle/>
          <a:p>
            <a:endParaRPr lang="en-US" dirty="0" smtClean="0"/>
          </a:p>
          <a:p>
            <a:endParaRPr lang="en-US" dirty="0"/>
          </a:p>
        </p:txBody>
      </p:sp>
      <p:sp>
        <p:nvSpPr>
          <p:cNvPr id="4" name="Content Placeholder 3"/>
          <p:cNvSpPr>
            <a:spLocks noGrp="1"/>
          </p:cNvSpPr>
          <p:nvPr>
            <p:ph sz="quarter" idx="11"/>
          </p:nvPr>
        </p:nvSpPr>
        <p:spPr/>
        <p:txBody>
          <a:bodyPr/>
          <a:lstStyle/>
          <a:p>
            <a:r>
              <a:rPr lang="en-US" dirty="0" smtClean="0"/>
              <a:t>Automation Engineer – CHEF</a:t>
            </a:r>
          </a:p>
        </p:txBody>
      </p:sp>
    </p:spTree>
    <p:extLst>
      <p:ext uri="{BB962C8B-B14F-4D97-AF65-F5344CB8AC3E}">
        <p14:creationId xmlns:p14="http://schemas.microsoft.com/office/powerpoint/2010/main" val="259493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7013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_install_chefdk-elevated_permissions_prom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29827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7_install_chefdk-installation_copying_fi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146924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_install_chefdk-comple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4335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All These Commands</a:t>
            </a:r>
            <a:endParaRPr lang="en-US" dirty="0"/>
          </a:p>
        </p:txBody>
      </p:sp>
      <p:sp>
        <p:nvSpPr>
          <p:cNvPr id="3" name="Subtitle 2"/>
          <p:cNvSpPr>
            <a:spLocks noGrp="1"/>
          </p:cNvSpPr>
          <p:nvPr>
            <p:ph type="subTitle" idx="1"/>
          </p:nvPr>
        </p:nvSpPr>
        <p:spPr>
          <a:xfrm>
            <a:off x="2260314" y="2629588"/>
            <a:ext cx="8230599" cy="3666104"/>
          </a:xfrm>
        </p:spPr>
        <p:txBody>
          <a:bodyPr/>
          <a:lstStyle/>
          <a:p>
            <a:r>
              <a:rPr lang="en-US" dirty="0"/>
              <a:t>PS &gt; chef --version</a:t>
            </a:r>
          </a:p>
          <a:p>
            <a:r>
              <a:rPr lang="en-US" dirty="0"/>
              <a:t>PS &gt; chef-client --version</a:t>
            </a:r>
          </a:p>
          <a:p>
            <a:r>
              <a:rPr lang="en-US" dirty="0"/>
              <a:t>PS &gt; knife --version</a:t>
            </a:r>
          </a:p>
          <a:p>
            <a:r>
              <a:rPr lang="en-US" dirty="0"/>
              <a:t>PS &gt; </a:t>
            </a:r>
            <a:r>
              <a:rPr lang="en-US" dirty="0" err="1"/>
              <a:t>ohai</a:t>
            </a:r>
            <a:r>
              <a:rPr lang="en-US" dirty="0"/>
              <a:t> --version</a:t>
            </a:r>
          </a:p>
          <a:p>
            <a:r>
              <a:rPr lang="en-US" dirty="0"/>
              <a:t>PS &gt; berks --version</a:t>
            </a:r>
          </a:p>
          <a:p>
            <a:r>
              <a:rPr lang="en-US" dirty="0"/>
              <a:t>PS &gt; kitchen --version</a:t>
            </a:r>
          </a:p>
          <a:p>
            <a:r>
              <a:rPr lang="en-US" dirty="0"/>
              <a:t>PS &gt; </a:t>
            </a:r>
            <a:r>
              <a:rPr lang="en-US" dirty="0" err="1"/>
              <a:t>foodcritic</a:t>
            </a:r>
            <a:r>
              <a:rPr lang="en-US" dirty="0"/>
              <a:t> --version</a:t>
            </a:r>
          </a:p>
          <a:p>
            <a:r>
              <a:rPr lang="en-US" dirty="0"/>
              <a:t>PS &gt; </a:t>
            </a:r>
            <a:r>
              <a:rPr lang="en-US" dirty="0" err="1"/>
              <a:t>rubocop</a:t>
            </a:r>
            <a:r>
              <a:rPr lang="en-US" dirty="0"/>
              <a:t> --version</a:t>
            </a:r>
          </a:p>
        </p:txBody>
      </p:sp>
    </p:spTree>
    <p:extLst>
      <p:ext uri="{BB962C8B-B14F-4D97-AF65-F5344CB8AC3E}">
        <p14:creationId xmlns:p14="http://schemas.microsoft.com/office/powerpoint/2010/main" val="2296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dirty="0" err="1"/>
              <a:t>Git</a:t>
            </a:r>
            <a:r>
              <a:rPr lang="en-US" dirty="0"/>
              <a:t> is a distributed revision control system with an emphasis on speed</a:t>
            </a:r>
            <a:r>
              <a:rPr lang="en-US" dirty="0" smtClean="0"/>
              <a:t>,</a:t>
            </a:r>
            <a:r>
              <a:rPr lang="en-US" dirty="0"/>
              <a:t> </a:t>
            </a:r>
            <a:r>
              <a:rPr lang="en-US" dirty="0" smtClean="0"/>
              <a:t>data </a:t>
            </a:r>
            <a:r>
              <a:rPr lang="en-US" dirty="0"/>
              <a:t>integrity, and support for distributed, non-linear workflows. </a:t>
            </a:r>
            <a:r>
              <a:rPr lang="en-US" dirty="0" err="1"/>
              <a:t>Git</a:t>
            </a:r>
            <a:r>
              <a:rPr lang="en-US" dirty="0"/>
              <a:t> 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/downloads</a:t>
            </a:r>
          </a:p>
        </p:txBody>
      </p:sp>
    </p:spTree>
    <p:extLst>
      <p:ext uri="{BB962C8B-B14F-4D97-AF65-F5344CB8AC3E}">
        <p14:creationId xmlns:p14="http://schemas.microsoft.com/office/powerpoint/2010/main" val="276282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Sublime Text</a:t>
            </a:r>
            <a:endParaRPr lang="en-US" dirty="0"/>
          </a:p>
        </p:txBody>
      </p:sp>
      <p:sp>
        <p:nvSpPr>
          <p:cNvPr id="3" name="Subtitle 2"/>
          <p:cNvSpPr>
            <a:spLocks noGrp="1"/>
          </p:cNvSpPr>
          <p:nvPr>
            <p:ph type="subTitle" idx="1"/>
          </p:nvPr>
        </p:nvSpPr>
        <p:spPr/>
        <p:txBody>
          <a:bodyPr/>
          <a:lstStyle/>
          <a:p>
            <a:r>
              <a:rPr lang="en-US" dirty="0"/>
              <a:t>Sublime Text is a sophisticated text editor for code, markup and prose.</a:t>
            </a:r>
          </a:p>
          <a:p>
            <a:endParaRPr lang="en-US" dirty="0" smtClean="0"/>
          </a:p>
          <a:p>
            <a:r>
              <a:rPr lang="en-US" dirty="0" smtClean="0"/>
              <a:t>You'll </a:t>
            </a:r>
            <a:r>
              <a:rPr lang="en-US" dirty="0"/>
              <a:t>love the slick user interface, extraordinary features and amazing performance.</a:t>
            </a:r>
          </a:p>
          <a:p>
            <a:endParaRPr lang="en-US" dirty="0"/>
          </a:p>
          <a:p>
            <a:endParaRPr lang="en-US" dirty="0"/>
          </a:p>
        </p:txBody>
      </p:sp>
      <p:sp>
        <p:nvSpPr>
          <p:cNvPr id="4" name="Content Placeholder 3"/>
          <p:cNvSpPr>
            <a:spLocks noGrp="1"/>
          </p:cNvSpPr>
          <p:nvPr>
            <p:ph sz="quarter" idx="13"/>
          </p:nvPr>
        </p:nvSpPr>
        <p:spPr/>
        <p:txBody>
          <a:bodyPr/>
          <a:lstStyle/>
          <a:p>
            <a:r>
              <a:rPr lang="en-US" dirty="0"/>
              <a:t>http://</a:t>
            </a:r>
            <a:r>
              <a:rPr lang="en-US" dirty="0" err="1" smtClean="0"/>
              <a:t>www.sublimetext.com</a:t>
            </a:r>
            <a:endParaRPr lang="en-US" dirty="0"/>
          </a:p>
        </p:txBody>
      </p:sp>
    </p:spTree>
    <p:extLst>
      <p:ext uri="{BB962C8B-B14F-4D97-AF65-F5344CB8AC3E}">
        <p14:creationId xmlns:p14="http://schemas.microsoft.com/office/powerpoint/2010/main" val="347507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 </a:t>
            </a:r>
            <a:r>
              <a:rPr lang="en-US" dirty="0" err="1"/>
              <a:t>GitHub</a:t>
            </a:r>
            <a:r>
              <a:rPr lang="en-US" dirty="0"/>
              <a:t>, we're building the text editor we've always wanted. A tool you can customize to do anything, but also use productively on the first day without ever touching a </a:t>
            </a:r>
            <a:r>
              <a:rPr lang="en-US" dirty="0" err="1"/>
              <a:t>config</a:t>
            </a:r>
            <a:r>
              <a:rPr lang="en-US" dirty="0"/>
              <a:t> file. Atom is modern, approachable, and </a:t>
            </a:r>
            <a:r>
              <a:rPr lang="en-US" dirty="0" err="1"/>
              <a:t>hackable</a:t>
            </a:r>
            <a:r>
              <a:rPr lang="en-US" dirty="0"/>
              <a:t> to the core. We can't wait to see what you build with it.</a:t>
            </a:r>
          </a:p>
        </p:txBody>
      </p:sp>
      <p:sp>
        <p:nvSpPr>
          <p:cNvPr id="4" name="Content Placeholder 3"/>
          <p:cNvSpPr>
            <a:spLocks noGrp="1"/>
          </p:cNvSpPr>
          <p:nvPr>
            <p:ph sz="quarter" idx="13"/>
          </p:nvPr>
        </p:nvSpPr>
        <p:spPr/>
        <p:txBody>
          <a:bodyPr/>
          <a:lstStyle/>
          <a:p>
            <a:r>
              <a:rPr lang="en-US" dirty="0"/>
              <a:t>https://</a:t>
            </a:r>
            <a:r>
              <a:rPr lang="en-US" dirty="0" err="1" smtClean="0"/>
              <a:t>atom.io</a:t>
            </a:r>
            <a:endParaRPr lang="en-US" dirty="0"/>
          </a:p>
        </p:txBody>
      </p:sp>
    </p:spTree>
    <p:extLst>
      <p:ext uri="{BB962C8B-B14F-4D97-AF65-F5344CB8AC3E}">
        <p14:creationId xmlns:p14="http://schemas.microsoft.com/office/powerpoint/2010/main" val="310346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Further Resources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1272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bit.ly</a:t>
            </a:r>
            <a:r>
              <a:rPr lang="en-US" dirty="0"/>
              <a:t>/chefconf2015</a:t>
            </a:r>
          </a:p>
        </p:txBody>
      </p:sp>
      <p:sp>
        <p:nvSpPr>
          <p:cNvPr id="5" name="Subtitle 4"/>
          <p:cNvSpPr>
            <a:spLocks noGrp="1"/>
          </p:cNvSpPr>
          <p:nvPr>
            <p:ph type="subTitle" idx="1"/>
          </p:nvPr>
        </p:nvSpPr>
        <p:spPr/>
        <p:txBody>
          <a:bodyPr/>
          <a:lstStyle/>
          <a:p>
            <a:r>
              <a:rPr lang="en-US" dirty="0" smtClean="0"/>
              <a:t>The slides from this workshop and all the workshops from </a:t>
            </a:r>
            <a:r>
              <a:rPr lang="en-US" dirty="0" err="1" smtClean="0"/>
              <a:t>ChefConf</a:t>
            </a:r>
            <a:r>
              <a:rPr lang="en-US" dirty="0" smtClean="0"/>
              <a:t> 2015</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9977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bit.ly</a:t>
            </a:r>
            <a:r>
              <a:rPr lang="en-US" dirty="0"/>
              <a:t>/</a:t>
            </a:r>
            <a:r>
              <a:rPr lang="en-US" dirty="0" err="1"/>
              <a:t>cheftraining</a:t>
            </a:r>
            <a:endParaRPr lang="en-US" dirty="0"/>
          </a:p>
        </p:txBody>
      </p:sp>
      <p:sp>
        <p:nvSpPr>
          <p:cNvPr id="5" name="Subtitle 4"/>
          <p:cNvSpPr>
            <a:spLocks noGrp="1"/>
          </p:cNvSpPr>
          <p:nvPr>
            <p:ph type="subTitle" idx="1"/>
          </p:nvPr>
        </p:nvSpPr>
        <p:spPr/>
        <p:txBody>
          <a:bodyPr/>
          <a:lstStyle/>
          <a:p>
            <a:r>
              <a:rPr lang="en-US" dirty="0" smtClean="0"/>
              <a:t>The training material for Chef Fundamentals and Extending </a:t>
            </a:r>
            <a:r>
              <a:rPr lang="en-US" smtClean="0"/>
              <a:t>Chef classes.</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69997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00214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learnchef.com</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0230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smtClean="0"/>
              <a:t>docs.chef.io</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99472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youtube.com</a:t>
            </a:r>
            <a:r>
              <a:rPr lang="en-US" dirty="0"/>
              <a:t>/user/</a:t>
            </a:r>
            <a:r>
              <a:rPr lang="en-US" dirty="0" err="1" smtClean="0"/>
              <a:t>getchef</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315586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youtube.com</a:t>
            </a:r>
            <a:r>
              <a:rPr lang="en-US" dirty="0"/>
              <a:t>/user/</a:t>
            </a:r>
            <a:r>
              <a:rPr lang="en-US" dirty="0" err="1" smtClean="0"/>
              <a:t>getchef</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8577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irc.freenode.net#</a:t>
            </a:r>
            <a:r>
              <a:rPr lang="en-US" dirty="0" err="1"/>
              <a:t>chef</a:t>
            </a:r>
            <a:endParaRPr lang="en-US" dirty="0"/>
          </a:p>
        </p:txBody>
      </p:sp>
      <p:sp>
        <p:nvSpPr>
          <p:cNvPr id="3" name="Subtitle 2"/>
          <p:cNvSpPr>
            <a:spLocks noGrp="1"/>
          </p:cNvSpPr>
          <p:nvPr>
            <p:ph type="subTitle" idx="1"/>
          </p:nvPr>
        </p:nvSpPr>
        <p:spPr/>
        <p:txBody>
          <a:bodyPr/>
          <a:lstStyle/>
          <a:p>
            <a:r>
              <a:rPr lang="en-US" dirty="0" smtClean="0"/>
              <a:t>Meetings every two weeks</a:t>
            </a:r>
            <a:endParaRPr lang="en-US" dirty="0"/>
          </a:p>
        </p:txBody>
      </p:sp>
    </p:spTree>
    <p:extLst>
      <p:ext uri="{BB962C8B-B14F-4D97-AF65-F5344CB8AC3E}">
        <p14:creationId xmlns:p14="http://schemas.microsoft.com/office/powerpoint/2010/main" val="3787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3121" y="511841"/>
            <a:ext cx="3042666" cy="3989273"/>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2260314" y="2629588"/>
            <a:ext cx="6551905" cy="2509816"/>
          </a:xfrm>
        </p:spPr>
        <p:txBody>
          <a:bodyPr/>
          <a:lstStyle/>
          <a:p>
            <a:r>
              <a:rPr lang="en-US" dirty="0"/>
              <a:t>A Guide to Configuration Management and Automation</a:t>
            </a:r>
          </a:p>
        </p:txBody>
      </p:sp>
    </p:spTree>
    <p:extLst>
      <p:ext uri="{BB962C8B-B14F-4D97-AF65-F5344CB8AC3E}">
        <p14:creationId xmlns:p14="http://schemas.microsoft.com/office/powerpoint/2010/main" val="181868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2260315" y="2629588"/>
            <a:ext cx="6618748" cy="2509816"/>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2"/>
          <a:stretch>
            <a:fillRect/>
          </a:stretch>
        </p:blipFill>
        <p:spPr>
          <a:xfrm>
            <a:off x="9059755" y="622666"/>
            <a:ext cx="2883635" cy="3764185"/>
          </a:xfrm>
          <a:prstGeom prst="rect">
            <a:avLst/>
          </a:prstGeom>
        </p:spPr>
      </p:pic>
    </p:spTree>
    <p:extLst>
      <p:ext uri="{BB962C8B-B14F-4D97-AF65-F5344CB8AC3E}">
        <p14:creationId xmlns:p14="http://schemas.microsoft.com/office/powerpoint/2010/main" val="371367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60517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191342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387338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3954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34726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415881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890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2614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Agenda</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243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53752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119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46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4" y="1744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186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42368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397175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246084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19965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r>
              <a:rPr lang="en-US" dirty="0" smtClean="0"/>
              <a:t>Create a recipe file that defines the policy: </a:t>
            </a:r>
          </a:p>
          <a:p>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35532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79713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Our Expectations</a:t>
            </a:r>
            <a:endParaRPr lang="en-US" dirty="0"/>
          </a:p>
        </p:txBody>
      </p:sp>
      <p:sp>
        <p:nvSpPr>
          <p:cNvPr id="3" name="Subtitle 2"/>
          <p:cNvSpPr>
            <a:spLocks noGrp="1"/>
          </p:cNvSpPr>
          <p:nvPr>
            <p:ph type="subTitle" idx="1"/>
          </p:nvPr>
        </p:nvSpPr>
        <p:spPr/>
        <p:txBody>
          <a:bodyPr/>
          <a:lstStyle/>
          <a:p>
            <a:r>
              <a:rPr lang="en-US" dirty="0" smtClean="0"/>
              <a:t>You will leave this workshop with a basic understanding Chef's core components and ensure you have a workstation with all necessary tools installed.</a:t>
            </a:r>
            <a:endParaRPr lang="en-US" dirty="0"/>
          </a:p>
        </p:txBody>
      </p:sp>
    </p:spTree>
    <p:extLst>
      <p:ext uri="{BB962C8B-B14F-4D97-AF65-F5344CB8AC3E}">
        <p14:creationId xmlns:p14="http://schemas.microsoft.com/office/powerpoint/2010/main" val="36268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416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a:t>
            </a:r>
          </a:p>
          <a:p>
            <a:r>
              <a:rPr lang="en-US" dirty="0"/>
              <a:t>  * file[</a:t>
            </a:r>
            <a:r>
              <a:rPr lang="en-US" dirty="0" err="1"/>
              <a:t>hello.txt</a:t>
            </a:r>
            <a:r>
              <a:rPr lang="en-US" dirty="0"/>
              <a:t>] action create</a:t>
            </a:r>
          </a:p>
          <a:p>
            <a:r>
              <a:rPr lang="en-US" dirty="0"/>
              <a:t>    - create new file </a:t>
            </a:r>
            <a:r>
              <a:rPr lang="en-US" dirty="0" err="1"/>
              <a:t>hello.txt</a:t>
            </a:r>
            <a:endParaRPr lang="en-US" dirty="0"/>
          </a:p>
          <a:p>
            <a:r>
              <a:rPr lang="en-US" dirty="0"/>
              <a:t>    - update content in file </a:t>
            </a:r>
            <a:r>
              <a:rPr lang="en-US" dirty="0" err="1"/>
              <a:t>hello.txt</a:t>
            </a:r>
            <a:r>
              <a:rPr lang="en-US" dirty="0"/>
              <a:t> from none to 315f5b</a:t>
            </a:r>
          </a:p>
          <a:p>
            <a:r>
              <a:rPr lang="en-US" dirty="0"/>
              <a:t>    --- </a:t>
            </a:r>
            <a:r>
              <a:rPr lang="en-US" dirty="0" err="1"/>
              <a:t>hello.txt</a:t>
            </a:r>
            <a:r>
              <a:rPr lang="en-US" dirty="0"/>
              <a:t>	2015-02-07 04:12:56.303999953 -0500</a:t>
            </a:r>
          </a:p>
          <a:p>
            <a:r>
              <a:rPr lang="en-US" dirty="0"/>
              <a:t>    +++ ./.hello.txt20150207-7977-13mwgr5	2015-02-07 04:12:56.303999953 -0500</a:t>
            </a:r>
          </a:p>
          <a:p>
            <a:r>
              <a:rPr lang="en-US" dirty="0"/>
              <a:t>    @@ -1 +1,2 @@</a:t>
            </a:r>
          </a:p>
          <a:p>
            <a:r>
              <a:rPr lang="en-US" dirty="0"/>
              <a:t>    +Hello, world!</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04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182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193196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95174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316516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3094528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82161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88454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43959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Taste of Chef</a:t>
            </a:r>
            <a:endParaRPr lang="en-US" dirty="0"/>
          </a:p>
        </p:txBody>
      </p:sp>
      <p:sp>
        <p:nvSpPr>
          <p:cNvPr id="3" name="Subtitle 2"/>
          <p:cNvSpPr>
            <a:spLocks noGrp="1"/>
          </p:cNvSpPr>
          <p:nvPr>
            <p:ph type="subTitle" idx="1"/>
          </p:nvPr>
        </p:nvSpPr>
        <p:spPr/>
        <p:txBody>
          <a:bodyPr/>
          <a:lstStyle/>
          <a:p>
            <a:r>
              <a:rPr lang="en-US" dirty="0" smtClean="0"/>
              <a:t>Chef is a large set of tools that are able to be used on multiple platforms and in numerous configurations. We will have time to only explore some of its most fundamental pieces.</a:t>
            </a:r>
            <a:endParaRPr lang="en-US" dirty="0"/>
          </a:p>
        </p:txBody>
      </p:sp>
    </p:spTree>
    <p:extLst>
      <p:ext uri="{BB962C8B-B14F-4D97-AF65-F5344CB8AC3E}">
        <p14:creationId xmlns:p14="http://schemas.microsoft.com/office/powerpoint/2010/main" val="197858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073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317379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75055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16694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71143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106418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04418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5716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292657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tree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38308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the Language</a:t>
            </a:r>
            <a:endParaRPr lang="en-US" dirty="0"/>
          </a:p>
        </p:txBody>
      </p:sp>
      <p:sp>
        <p:nvSpPr>
          <p:cNvPr id="3" name="Subtitle 2"/>
          <p:cNvSpPr>
            <a:spLocks noGrp="1"/>
          </p:cNvSpPr>
          <p:nvPr>
            <p:ph type="subTitle" idx="1"/>
          </p:nvPr>
        </p:nvSpPr>
        <p:spPr/>
        <p:txBody>
          <a:bodyPr/>
          <a:lstStyle/>
          <a:p>
            <a:r>
              <a:rPr lang="en-US" dirty="0" smtClean="0"/>
              <a:t>Learning Chef is like learning a language. You will reach fluency very fast but it will take practice until you become comfortable.</a:t>
            </a:r>
          </a:p>
          <a:p>
            <a:endParaRPr lang="en-US" dirty="0"/>
          </a:p>
          <a:p>
            <a:pPr algn="ctr"/>
            <a:r>
              <a:rPr lang="en-US" b="1" dirty="0"/>
              <a:t>To best way to learn Chef is to use Chef</a:t>
            </a:r>
            <a:r>
              <a:rPr lang="en-US" b="1" dirty="0" smtClean="0"/>
              <a:t>.</a:t>
            </a:r>
            <a:endParaRPr lang="en-US" b="1" dirty="0"/>
          </a:p>
        </p:txBody>
      </p:sp>
    </p:spTree>
    <p:extLst>
      <p:ext uri="{BB962C8B-B14F-4D97-AF65-F5344CB8AC3E}">
        <p14:creationId xmlns:p14="http://schemas.microsoft.com/office/powerpoint/2010/main" val="5303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203364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72360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34126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a:t>
            </a:r>
            <a:r>
              <a:rPr lang="en-US" dirty="0"/>
              <a:t>previous examples </a:t>
            </a:r>
            <a:r>
              <a:rPr lang="en-US" dirty="0" smtClean="0"/>
              <a:t>(i.e. </a:t>
            </a:r>
            <a:r>
              <a:rPr lang="en-US" dirty="0" smtClean="0">
                <a:latin typeface="Inconsolata"/>
                <a:cs typeface="Inconsolata"/>
              </a:rPr>
              <a:t>package</a:t>
            </a:r>
            <a:r>
              <a:rPr lang="en-US" dirty="0" smtClean="0"/>
              <a:t>, </a:t>
            </a:r>
            <a:r>
              <a:rPr lang="en-US" dirty="0" smtClean="0">
                <a:latin typeface="Inconsolata"/>
                <a:cs typeface="Inconsolata"/>
              </a:rPr>
              <a:t>service</a:t>
            </a:r>
            <a:r>
              <a:rPr lang="en-US" dirty="0" smtClean="0"/>
              <a:t>, </a:t>
            </a:r>
            <a:r>
              <a:rPr lang="en-US" dirty="0" smtClean="0">
                <a:latin typeface="Inconsolata"/>
                <a:cs typeface="Inconsolata"/>
              </a:rPr>
              <a:t>file</a:t>
            </a:r>
            <a:r>
              <a:rPr lang="en-US" dirty="0" smtClean="0"/>
              <a:t>)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174377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65619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728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20000"/>
          </a:bodyPr>
          <a:lstStyle/>
          <a:p>
            <a:r>
              <a:rPr lang="en-US" dirty="0"/>
              <a:t>What is a resource?</a:t>
            </a:r>
          </a:p>
          <a:p>
            <a:endParaRPr lang="en-US" dirty="0"/>
          </a:p>
          <a:p>
            <a:r>
              <a:rPr lang="en-US" dirty="0"/>
              <a:t>How did the previous examples (i.e. </a:t>
            </a:r>
            <a:r>
              <a:rPr lang="en-US" dirty="0">
                <a:latin typeface="Inconsolata"/>
                <a:cs typeface="Inconsolata"/>
              </a:rPr>
              <a:t>package</a:t>
            </a:r>
            <a:r>
              <a:rPr lang="en-US" dirty="0"/>
              <a:t>, </a:t>
            </a:r>
            <a:r>
              <a:rPr lang="en-US" dirty="0">
                <a:latin typeface="Inconsolata"/>
                <a:cs typeface="Inconsolata"/>
              </a:rPr>
              <a:t>service</a:t>
            </a:r>
            <a:r>
              <a:rPr lang="en-US" dirty="0"/>
              <a:t>, </a:t>
            </a:r>
            <a:r>
              <a:rPr lang="en-US" dirty="0">
                <a:latin typeface="Inconsolata"/>
                <a:cs typeface="Inconsolata"/>
              </a:rPr>
              <a:t>file</a:t>
            </a:r>
            <a:r>
              <a:rPr lang="en-US" dirty="0"/>
              <a:t>) describe the desired state of an element of our infrastructure?</a:t>
            </a:r>
          </a:p>
          <a:p>
            <a:endParaRPr lang="en-US" dirty="0"/>
          </a:p>
          <a:p>
            <a:r>
              <a:rPr lang="en-US" dirty="0"/>
              <a:t>What are some other possible examples of resources?</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6878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91101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527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Cookbooks</a:t>
            </a:r>
            <a:endParaRPr lang="en-US" dirty="0"/>
          </a:p>
        </p:txBody>
      </p:sp>
      <p:sp>
        <p:nvSpPr>
          <p:cNvPr id="3" name="Subtitle 2"/>
          <p:cNvSpPr>
            <a:spLocks noGrp="1"/>
          </p:cNvSpPr>
          <p:nvPr>
            <p:ph type="subTitle" idx="1"/>
          </p:nvPr>
        </p:nvSpPr>
        <p:spPr/>
        <p:txBody>
          <a:bodyPr/>
          <a:lstStyle/>
          <a:p>
            <a:r>
              <a:rPr lang="en-US" dirty="0" smtClean="0"/>
              <a:t>Organizing our recipes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4866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Your Infrastructure</a:t>
            </a:r>
            <a:endParaRPr lang="en-US" dirty="0"/>
          </a:p>
        </p:txBody>
      </p:sp>
      <p:sp>
        <p:nvSpPr>
          <p:cNvPr id="3" name="Subtitle 2"/>
          <p:cNvSpPr>
            <a:spLocks noGrp="1"/>
          </p:cNvSpPr>
          <p:nvPr>
            <p:ph type="subTitle" idx="1"/>
          </p:nvPr>
        </p:nvSpPr>
        <p:spPr/>
        <p:txBody>
          <a:bodyPr/>
          <a:lstStyle/>
          <a:p>
            <a:r>
              <a:rPr lang="en-US" dirty="0" smtClean="0"/>
              <a:t>You bring with you your own domain expertise and problems. Chef is a framework for solving those problems. Our job is to teach you how to express solutions to your problems with Chef.</a:t>
            </a:r>
            <a:endParaRPr lang="en-US" dirty="0"/>
          </a:p>
        </p:txBody>
      </p:sp>
    </p:spTree>
    <p:extLst>
      <p:ext uri="{BB962C8B-B14F-4D97-AF65-F5344CB8AC3E}">
        <p14:creationId xmlns:p14="http://schemas.microsoft.com/office/powerpoint/2010/main" val="1732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Great First Day!</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 … at stand up you mentioned your workstation recipe - could you do something like that for a web server?</a:t>
            </a:r>
          </a:p>
          <a:p>
            <a:pPr>
              <a:lnSpc>
                <a:spcPct val="120000"/>
              </a:lnSpc>
            </a:pPr>
            <a:endParaRPr lang="en-US" sz="2400" dirty="0"/>
          </a:p>
          <a:p>
            <a:pPr>
              <a:lnSpc>
                <a:spcPct val="120000"/>
              </a:lnSpc>
            </a:pPr>
            <a:r>
              <a:rPr lang="en-US" sz="2400" dirty="0" smtClean="0"/>
              <a:t>Also, is there a way to package up recipes you create with a version number (and maybe a README)? I think </a:t>
            </a:r>
            <a:r>
              <a:rPr lang="en-US" sz="2400" dirty="0" smtClean="0">
                <a:latin typeface="Inconsolata"/>
                <a:cs typeface="Inconsolata"/>
              </a:rPr>
              <a:t>chef</a:t>
            </a:r>
            <a:r>
              <a:rPr lang="en-US" sz="2400" dirty="0" smtClean="0"/>
              <a:t> is able to generate something called a cookbook. Also, you really should start thinking about some version control. Don't want to lose all our hard work AGAIN ...</a:t>
            </a:r>
          </a:p>
        </p:txBody>
      </p:sp>
    </p:spTree>
    <p:extLst>
      <p:ext uri="{BB962C8B-B14F-4D97-AF65-F5344CB8AC3E}">
        <p14:creationId xmlns:p14="http://schemas.microsoft.com/office/powerpoint/2010/main" val="294480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q"/>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a:t>Update our </a:t>
            </a:r>
            <a:r>
              <a:rPr lang="en-US" sz="2000" dirty="0" smtClean="0"/>
              <a:t>recipe </a:t>
            </a:r>
            <a:r>
              <a:rPr lang="en-US" sz="2000" dirty="0"/>
              <a:t>to install </a:t>
            </a:r>
            <a:r>
              <a:rPr lang="en-US" sz="2000" dirty="0" err="1">
                <a:latin typeface="Inconsolata"/>
                <a:cs typeface="Inconsolata"/>
              </a:rPr>
              <a:t>git</a:t>
            </a:r>
            <a:endParaRPr lang="en-US" sz="2000" dirty="0">
              <a:latin typeface="Inconsolata"/>
              <a:cs typeface="Inconsolata"/>
            </a:endParaRPr>
          </a:p>
          <a:p>
            <a:pPr marL="342900" indent="-342900">
              <a:buFont typeface="Wingdings" charset="2"/>
              <a:buChar char="q"/>
            </a:pPr>
            <a:r>
              <a:rPr lang="en-US" sz="2000" dirty="0"/>
              <a:t>Add the setup cookbook to version control</a:t>
            </a:r>
            <a:endParaRPr lang="en-US" sz="2000" dirty="0">
              <a:latin typeface="Inconsolata"/>
              <a:cs typeface="Inconsolata"/>
            </a:endParaRPr>
          </a:p>
        </p:txBody>
      </p:sp>
      <p:sp>
        <p:nvSpPr>
          <p:cNvPr id="4" name="Content Placeholder 3"/>
          <p:cNvSpPr>
            <a:spLocks noGrp="1"/>
          </p:cNvSpPr>
          <p:nvPr>
            <p:ph sz="quarter" idx="11"/>
          </p:nvPr>
        </p:nvSpPr>
        <p:spPr>
          <a:xfrm>
            <a:off x="2263171" y="2597173"/>
            <a:ext cx="7773087" cy="1146175"/>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Tree>
    <p:extLst>
      <p:ext uri="{BB962C8B-B14F-4D97-AF65-F5344CB8AC3E}">
        <p14:creationId xmlns:p14="http://schemas.microsoft.com/office/powerpoint/2010/main" val="154993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393853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4779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Cookbooks</a:t>
            </a:r>
            <a:endParaRPr lang="en-US" dirty="0">
              <a:cs typeface="Inconsolata"/>
            </a:endParaRPr>
          </a:p>
        </p:txBody>
      </p:sp>
      <p:sp>
        <p:nvSpPr>
          <p:cNvPr id="3" name="Subtitle 2"/>
          <p:cNvSpPr>
            <a:spLocks noGrp="1"/>
          </p:cNvSpPr>
          <p:nvPr>
            <p:ph type="subTitle" idx="4294967295"/>
          </p:nvPr>
        </p:nvSpPr>
        <p:spPr>
          <a:xfrm>
            <a:off x="2260314" y="2629587"/>
            <a:ext cx="8230599" cy="3165037"/>
          </a:xfrm>
        </p:spPr>
        <p:txBody>
          <a:bodyPr>
            <a:normAutofit/>
          </a:bodyPr>
          <a:lstStyle/>
          <a:p>
            <a:r>
              <a:rPr lang="en-US" sz="2800" dirty="0"/>
              <a:t>A cookbook is the fundamental unit of configuration and policy distribution. Each cookbook defines a scenario, such as everything needed to install and configure MySQL, and then it contains all of the components that are required to support that </a:t>
            </a:r>
            <a:r>
              <a:rPr lang="en-US" sz="2800" dirty="0" smtClean="0"/>
              <a:t>scenario</a:t>
            </a:r>
            <a:r>
              <a:rPr lang="en-US" sz="2800" dirty="0"/>
              <a:t> </a:t>
            </a:r>
            <a:r>
              <a:rPr lang="en-US" sz="2800" dirty="0" smtClean="0"/>
              <a:t>. . .</a:t>
            </a:r>
            <a:endParaRPr lang="en-US" sz="2800" dirty="0"/>
          </a:p>
        </p:txBody>
      </p:sp>
      <p:sp>
        <p:nvSpPr>
          <p:cNvPr id="5" name="Rectangle 4"/>
          <p:cNvSpPr/>
          <p:nvPr/>
        </p:nvSpPr>
        <p:spPr>
          <a:xfrm>
            <a:off x="4265099" y="6363568"/>
            <a:ext cx="3661805"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cookbooks.html</a:t>
            </a:r>
            <a:endParaRPr lang="en-US" dirty="0">
              <a:cs typeface="Inconsolata"/>
            </a:endParaRPr>
          </a:p>
        </p:txBody>
      </p:sp>
    </p:spTree>
    <p:extLst>
      <p:ext uri="{BB962C8B-B14F-4D97-AF65-F5344CB8AC3E}">
        <p14:creationId xmlns:p14="http://schemas.microsoft.com/office/powerpoint/2010/main" val="257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40425" y="311845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177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cookbook</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 chef generate cookbook NAME [options]</a:t>
            </a:r>
          </a:p>
          <a:p>
            <a:r>
              <a:rPr lang="en-US" dirty="0"/>
              <a:t>    -C, --copyright COPYRIGHT        Name of the copyright holder - defaults to 'The Authors'</a:t>
            </a:r>
          </a:p>
          <a:p>
            <a:r>
              <a:rPr lang="en-US" dirty="0"/>
              <a:t>    -m, --email EMAIL                Email address of the author - defaults </a:t>
            </a:r>
            <a:r>
              <a:rPr lang="en-US" dirty="0" smtClean="0"/>
              <a:t>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a:t>
            </a:r>
            <a:r>
              <a:rPr lang="en-US" dirty="0"/>
              <a:t>--generator-cookbook</a:t>
            </a:r>
          </a:p>
        </p:txBody>
      </p:sp>
      <p:sp>
        <p:nvSpPr>
          <p:cNvPr id="4" name="Text Placeholder 3"/>
          <p:cNvSpPr>
            <a:spLocks noGrp="1"/>
          </p:cNvSpPr>
          <p:nvPr>
            <p:ph type="body" sz="quarter" idx="11"/>
          </p:nvPr>
        </p:nvSpPr>
        <p:spPr/>
        <p:txBody>
          <a:bodyPr>
            <a:normAutofit/>
          </a:bodyPr>
          <a:lstStyle/>
          <a:p>
            <a:r>
              <a:rPr lang="en-US" dirty="0" smtClean="0"/>
              <a:t>$ chef generate cookbook --help</a:t>
            </a:r>
            <a:endParaRPr lang="en-US" dirty="0"/>
          </a:p>
        </p:txBody>
      </p:sp>
      <p:sp>
        <p:nvSpPr>
          <p:cNvPr id="5" name="Rectangle 4"/>
          <p:cNvSpPr/>
          <p:nvPr/>
        </p:nvSpPr>
        <p:spPr bwMode="auto">
          <a:xfrm>
            <a:off x="840426" y="172527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8977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directory[/root/setup] action create</a:t>
            </a:r>
          </a:p>
          <a:p>
            <a:r>
              <a:rPr lang="en-US" dirty="0"/>
              <a:t>    - create new directory /root/setup</a:t>
            </a:r>
          </a:p>
          <a:p>
            <a:r>
              <a:rPr lang="en-US" dirty="0"/>
              <a:t>  * template[/root/setup/</a:t>
            </a:r>
            <a:r>
              <a:rPr lang="en-US" dirty="0" err="1"/>
              <a:t>metadata.rb</a:t>
            </a:r>
            <a:r>
              <a:rPr lang="en-US" dirty="0"/>
              <a:t>] action </a:t>
            </a:r>
            <a:r>
              <a:rPr lang="en-US" dirty="0" err="1"/>
              <a:t>create_if_missing</a:t>
            </a:r>
            <a:endParaRPr lang="en-US" dirty="0"/>
          </a:p>
          <a:p>
            <a:r>
              <a:rPr lang="en-US" dirty="0"/>
              <a:t>    - create new file /root/setup/</a:t>
            </a:r>
            <a:r>
              <a:rPr lang="en-US" dirty="0" err="1"/>
              <a:t>metadata.rb</a:t>
            </a:r>
            <a:endParaRPr lang="en-US" dirty="0"/>
          </a:p>
          <a:p>
            <a:r>
              <a:rPr lang="en-US" dirty="0"/>
              <a:t>    - update content in file /root/setup/</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template[/root/setup/</a:t>
            </a:r>
            <a:r>
              <a:rPr lang="en-US" dirty="0" err="1"/>
              <a:t>README.md</a:t>
            </a:r>
            <a:r>
              <a:rPr lang="en-US" dirty="0"/>
              <a:t>] action </a:t>
            </a:r>
            <a:r>
              <a:rPr lang="en-US" dirty="0" err="1"/>
              <a:t>create_if_missing</a:t>
            </a:r>
            <a:endParaRPr lang="en-US" dirty="0"/>
          </a:p>
          <a:p>
            <a:r>
              <a:rPr lang="en-US" dirty="0"/>
              <a:t>    - create new file /root/setup/</a:t>
            </a:r>
            <a:r>
              <a:rPr lang="en-US" dirty="0" err="1"/>
              <a:t>README.md</a:t>
            </a:r>
            <a:endParaRPr lang="en-US" dirty="0"/>
          </a:p>
          <a:p>
            <a:r>
              <a:rPr lang="en-US" dirty="0"/>
              <a:t>    - update content in file /root/setup/</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[/root/setup/</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setup</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179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cookbook has a README</a:t>
            </a:r>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6" name="Rectangle 5"/>
          <p:cNvSpPr/>
          <p:nvPr/>
        </p:nvSpPr>
        <p:spPr bwMode="auto">
          <a:xfrm>
            <a:off x="840693" y="2437910"/>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3388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README.md</a:t>
            </a:r>
            <a:endParaRPr lang="en-US" dirty="0"/>
          </a:p>
        </p:txBody>
      </p:sp>
      <p:sp>
        <p:nvSpPr>
          <p:cNvPr id="3" name="Subtitle 2"/>
          <p:cNvSpPr>
            <a:spLocks noGrp="1"/>
          </p:cNvSpPr>
          <p:nvPr>
            <p:ph type="subTitle" idx="1"/>
          </p:nvPr>
        </p:nvSpPr>
        <p:spPr/>
        <p:txBody>
          <a:bodyPr/>
          <a:lstStyle/>
          <a:p>
            <a:r>
              <a:rPr lang="en-US" dirty="0" smtClean="0"/>
              <a:t>The description of the cookbook's features written in Markdown.</a:t>
            </a:r>
            <a:endParaRPr lang="en-US" dirty="0"/>
          </a:p>
        </p:txBody>
      </p:sp>
      <p:sp>
        <p:nvSpPr>
          <p:cNvPr id="4" name="Content Placeholder 3"/>
          <p:cNvSpPr>
            <a:spLocks noGrp="1"/>
          </p:cNvSpPr>
          <p:nvPr>
            <p:ph sz="quarter" idx="4294967295"/>
          </p:nvPr>
        </p:nvSpPr>
        <p:spPr>
          <a:xfrm>
            <a:off x="2751909" y="6366268"/>
            <a:ext cx="6688183" cy="393100"/>
          </a:xfrm>
        </p:spPr>
        <p:txBody>
          <a:bodyPr>
            <a:normAutofit/>
          </a:bodyPr>
          <a:lstStyle/>
          <a:p>
            <a:pPr algn="ctr"/>
            <a:r>
              <a:rPr lang="en-US" sz="1800" dirty="0">
                <a:cs typeface="Inconsolata"/>
              </a:rPr>
              <a:t>http://</a:t>
            </a:r>
            <a:r>
              <a:rPr lang="en-US" sz="1800" dirty="0" err="1">
                <a:cs typeface="Inconsolata"/>
              </a:rPr>
              <a:t>daringfireball.net</a:t>
            </a:r>
            <a:r>
              <a:rPr lang="en-US" sz="1800" dirty="0">
                <a:cs typeface="Inconsolata"/>
              </a:rPr>
              <a:t>/projects/markdown/syntax</a:t>
            </a:r>
          </a:p>
        </p:txBody>
      </p:sp>
    </p:spTree>
    <p:extLst>
      <p:ext uri="{BB962C8B-B14F-4D97-AF65-F5344CB8AC3E}">
        <p14:creationId xmlns:p14="http://schemas.microsoft.com/office/powerpoint/2010/main" val="426442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Ask Me Anything (AMA)</a:t>
            </a:r>
            <a:endParaRPr lang="en-US" dirty="0"/>
          </a:p>
        </p:txBody>
      </p:sp>
      <p:sp>
        <p:nvSpPr>
          <p:cNvPr id="3" name="Subtitle 2"/>
          <p:cNvSpPr>
            <a:spLocks noGrp="1"/>
          </p:cNvSpPr>
          <p:nvPr>
            <p:ph type="subTitle" idx="1"/>
          </p:nvPr>
        </p:nvSpPr>
        <p:spPr/>
        <p:txBody>
          <a:bodyPr/>
          <a:lstStyle/>
          <a:p>
            <a:r>
              <a:rPr lang="en-US" dirty="0" smtClean="0"/>
              <a:t>All of us are coming here with </a:t>
            </a:r>
            <a:r>
              <a:rPr lang="en-US" i="1" dirty="0" smtClean="0"/>
              <a:t>unique </a:t>
            </a:r>
            <a:r>
              <a:rPr lang="en-US" dirty="0" smtClean="0"/>
              <a:t>experiences and from </a:t>
            </a:r>
            <a:r>
              <a:rPr lang="en-US" i="1" dirty="0" smtClean="0"/>
              <a:t>unique </a:t>
            </a:r>
            <a:r>
              <a:rPr lang="en-US" dirty="0" smtClean="0"/>
              <a:t>teams that are using Chef in </a:t>
            </a:r>
            <a:r>
              <a:rPr lang="en-US" i="1" dirty="0" smtClean="0"/>
              <a:t>unique </a:t>
            </a:r>
            <a:r>
              <a:rPr lang="en-US" dirty="0" smtClean="0"/>
              <a:t>ways. It is important that we answer your questions and set you on the path to find more.</a:t>
            </a:r>
            <a:endParaRPr lang="en-US" dirty="0"/>
          </a:p>
        </p:txBody>
      </p:sp>
    </p:spTree>
    <p:extLst>
      <p:ext uri="{BB962C8B-B14F-4D97-AF65-F5344CB8AC3E}">
        <p14:creationId xmlns:p14="http://schemas.microsoft.com/office/powerpoint/2010/main" val="294880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some metadata</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7" y="314762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6133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2260314" y="2629588"/>
            <a:ext cx="8230599" cy="2509816"/>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3796674" y="6363568"/>
            <a:ext cx="4598660"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config_rb_metadata.html</a:t>
            </a:r>
            <a:endParaRPr lang="en-US" dirty="0">
              <a:cs typeface="Inconsolata"/>
            </a:endParaRPr>
          </a:p>
        </p:txBody>
      </p:sp>
    </p:spTree>
    <p:extLst>
      <p:ext uri="{BB962C8B-B14F-4D97-AF65-F5344CB8AC3E}">
        <p14:creationId xmlns:p14="http://schemas.microsoft.com/office/powerpoint/2010/main" val="3688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'setup'</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setup'</a:t>
            </a:r>
          </a:p>
          <a:p>
            <a:r>
              <a:rPr lang="en-US" dirty="0" err="1"/>
              <a:t>long_description</a:t>
            </a:r>
            <a:r>
              <a:rPr lang="en-US" dirty="0"/>
              <a:t> 'Installs/Configures setup'</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setup/</a:t>
            </a:r>
            <a:r>
              <a:rPr lang="en-US" dirty="0" err="1" smtClean="0"/>
              <a:t>metadata.rb</a:t>
            </a:r>
            <a:endParaRPr lang="en-US" dirty="0"/>
          </a:p>
        </p:txBody>
      </p:sp>
      <p:sp>
        <p:nvSpPr>
          <p:cNvPr id="7" name="Rectangle 6"/>
          <p:cNvSpPr/>
          <p:nvPr/>
        </p:nvSpPr>
        <p:spPr bwMode="auto">
          <a:xfrm>
            <a:off x="837767" y="384199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9002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folder for recipes</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8" y="3832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6810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default recipe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setup</a:t>
            </a:r>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setup/recipes/</a:t>
            </a:r>
            <a:r>
              <a:rPr lang="en-US" dirty="0" err="1" smtClean="0"/>
              <a:t>default.rb</a:t>
            </a:r>
            <a:endParaRPr lang="en-US" dirty="0"/>
          </a:p>
        </p:txBody>
      </p:sp>
    </p:spTree>
    <p:extLst>
      <p:ext uri="{BB962C8B-B14F-4D97-AF65-F5344CB8AC3E}">
        <p14:creationId xmlns:p14="http://schemas.microsoft.com/office/powerpoint/2010/main" val="386081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the recipe into the cookbook</a:t>
            </a:r>
            <a:endParaRPr lang="en-US" dirty="0"/>
          </a:p>
        </p:txBody>
      </p:sp>
      <p:sp>
        <p:nvSpPr>
          <p:cNvPr id="3" name="Content Placeholder 2"/>
          <p:cNvSpPr>
            <a:spLocks noGrp="1"/>
          </p:cNvSpPr>
          <p:nvPr>
            <p:ph sz="quarter" idx="10"/>
          </p:nvPr>
        </p:nvSpPr>
        <p:spPr/>
        <p:txBody>
          <a:bodyPr>
            <a:noAutofit/>
          </a:bodyPr>
          <a:lstStyle/>
          <a:p>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cp</a:t>
            </a:r>
            <a:r>
              <a:rPr lang="en-US" dirty="0" smtClean="0"/>
              <a:t> </a:t>
            </a:r>
            <a:r>
              <a:rPr lang="en-US" dirty="0" err="1" smtClean="0"/>
              <a:t>setup.rb</a:t>
            </a:r>
            <a:r>
              <a:rPr lang="en-US" dirty="0" smtClean="0"/>
              <a:t> setup/recipes/</a:t>
            </a:r>
            <a:r>
              <a:rPr lang="en-US" dirty="0" err="1" smtClean="0"/>
              <a:t>setup.rb</a:t>
            </a:r>
            <a:endParaRPr lang="en-US" dirty="0"/>
          </a:p>
        </p:txBody>
      </p:sp>
    </p:spTree>
    <p:extLst>
      <p:ext uri="{BB962C8B-B14F-4D97-AF65-F5344CB8AC3E}">
        <p14:creationId xmlns:p14="http://schemas.microsoft.com/office/powerpoint/2010/main" val="106587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err="1" smtClean="0"/>
              <a:t>Git</a:t>
            </a:r>
            <a:r>
              <a:rPr lang="en-US" dirty="0" smtClean="0"/>
              <a:t> is as good as any version control. Really anything is better than .</a:t>
            </a:r>
            <a:r>
              <a:rPr lang="en-US" dirty="0" err="1" smtClean="0"/>
              <a:t>bak</a:t>
            </a:r>
            <a:r>
              <a:rPr lang="en-US" dirty="0" smtClean="0"/>
              <a:t>!</a:t>
            </a:r>
            <a:endParaRPr lang="en-US" dirty="0"/>
          </a:p>
        </p:txBody>
      </p:sp>
      <p:sp>
        <p:nvSpPr>
          <p:cNvPr id="6"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a:t>Update our </a:t>
            </a:r>
            <a:r>
              <a:rPr lang="en-US" sz="2000" dirty="0" smtClean="0"/>
              <a:t>recipe </a:t>
            </a:r>
            <a:r>
              <a:rPr lang="en-US" sz="2000" dirty="0"/>
              <a:t>to install </a:t>
            </a:r>
            <a:r>
              <a:rPr lang="en-US" sz="2000" dirty="0" err="1">
                <a:latin typeface="Inconsolata"/>
                <a:cs typeface="Inconsolata"/>
              </a:rPr>
              <a:t>git</a:t>
            </a:r>
            <a:endParaRPr lang="en-US" sz="2000" dirty="0">
              <a:latin typeface="Inconsolata"/>
              <a:cs typeface="Inconsolata"/>
            </a:endParaRPr>
          </a:p>
          <a:p>
            <a:pPr marL="342900" indent="-342900">
              <a:buFont typeface="Wingdings" charset="2"/>
              <a:buChar char="q"/>
            </a:pPr>
            <a:r>
              <a:rPr lang="en-US" sz="2000" dirty="0"/>
              <a:t>Add the setup cookbook to version control</a:t>
            </a:r>
            <a:endParaRPr lang="en-US" sz="2000" dirty="0">
              <a:latin typeface="Inconsolata"/>
              <a:cs typeface="Inconsolata"/>
            </a:endParaRPr>
          </a:p>
        </p:txBody>
      </p:sp>
    </p:spTree>
    <p:extLst>
      <p:ext uri="{BB962C8B-B14F-4D97-AF65-F5344CB8AC3E}">
        <p14:creationId xmlns:p14="http://schemas.microsoft.com/office/powerpoint/2010/main" val="392651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a:t>
            </a:r>
            <a:r>
              <a:rPr lang="en-US" dirty="0" err="1" smtClean="0">
                <a:latin typeface="Inconsolata"/>
                <a:cs typeface="Inconsolata"/>
              </a:rPr>
              <a:t>git</a:t>
            </a:r>
            <a:endParaRPr lang="en-US" dirty="0">
              <a:latin typeface="Inconsolata"/>
              <a:cs typeface="Inconsolata"/>
            </a:endParaRPr>
          </a:p>
        </p:txBody>
      </p:sp>
      <p:sp>
        <p:nvSpPr>
          <p:cNvPr id="3" name="Subtitle 2"/>
          <p:cNvSpPr>
            <a:spLocks noGrp="1"/>
          </p:cNvSpPr>
          <p:nvPr>
            <p:ph type="subTitle" idx="1"/>
          </p:nvPr>
        </p:nvSpPr>
        <p:spPr>
          <a:xfrm>
            <a:off x="2260314" y="2629588"/>
            <a:ext cx="8230599" cy="3077852"/>
          </a:xfrm>
        </p:spPr>
        <p:txBody>
          <a:bodyPr/>
          <a:lstStyle/>
          <a:p>
            <a:r>
              <a:rPr lang="en-US" dirty="0" smtClean="0"/>
              <a:t>Add the additional policy to the setup cookbook's setup recipe:</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Tree>
    <p:extLst>
      <p:ext uri="{BB962C8B-B14F-4D97-AF65-F5344CB8AC3E}">
        <p14:creationId xmlns:p14="http://schemas.microsoft.com/office/powerpoint/2010/main" val="317898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setup/recipes/</a:t>
            </a:r>
            <a:r>
              <a:rPr lang="en-US" dirty="0" err="1" smtClean="0"/>
              <a:t>setup.rb</a:t>
            </a:r>
            <a:endParaRPr lang="en-US" dirty="0"/>
          </a:p>
        </p:txBody>
      </p:sp>
      <p:sp>
        <p:nvSpPr>
          <p:cNvPr id="6" name="Text Placeholder 5"/>
          <p:cNvSpPr>
            <a:spLocks noGrp="1"/>
          </p:cNvSpPr>
          <p:nvPr>
            <p:ph type="body" sz="quarter" idx="13"/>
          </p:nvPr>
        </p:nvSpPr>
        <p:spPr>
          <a:xfrm>
            <a:off x="851281" y="3266197"/>
            <a:ext cx="10803205" cy="469900"/>
          </a:xfrm>
        </p:spPr>
        <p:txBody>
          <a:bodyPr/>
          <a:lstStyle/>
          <a:p>
            <a:r>
              <a:rPr lang="en-US" dirty="0" smtClean="0"/>
              <a:t>+</a:t>
            </a:r>
            <a:endParaRPr lang="en-US" dirty="0"/>
          </a:p>
        </p:txBody>
      </p:sp>
    </p:spTree>
    <p:extLst>
      <p:ext uri="{BB962C8B-B14F-4D97-AF65-F5344CB8AC3E}">
        <p14:creationId xmlns:p14="http://schemas.microsoft.com/office/powerpoint/2010/main" val="140645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Re-apply the setup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a:t>
            </a:r>
            <a:r>
              <a:rPr lang="en-US" dirty="0" err="1"/>
              <a:t>git</a:t>
            </a:r>
            <a:r>
              <a:rPr lang="en-US" dirty="0"/>
              <a:t>] action install</a:t>
            </a:r>
          </a:p>
          <a:p>
            <a:r>
              <a:rPr lang="en-US" dirty="0"/>
              <a:t>    - install version 1.7.1-3.el6_4.1 of package </a:t>
            </a:r>
            <a:r>
              <a:rPr lang="en-US" dirty="0" err="1"/>
              <a:t>git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setup/recipes/</a:t>
            </a:r>
            <a:r>
              <a:rPr lang="en-US" dirty="0" err="1" smtClean="0"/>
              <a:t>setup.rb</a:t>
            </a:r>
            <a:endParaRPr lang="en-US" dirty="0"/>
          </a:p>
        </p:txBody>
      </p:sp>
      <p:sp>
        <p:nvSpPr>
          <p:cNvPr id="5" name="Rectangle 4"/>
          <p:cNvSpPr/>
          <p:nvPr/>
        </p:nvSpPr>
        <p:spPr bwMode="auto">
          <a:xfrm>
            <a:off x="846904" y="244413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9626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a Workstation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65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133168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2259204" y="4492072"/>
            <a:ext cx="8488899" cy="1931331"/>
          </a:xfrm>
        </p:spPr>
        <p:txBody>
          <a:bodyPr>
            <a:no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ü"/>
            </a:pPr>
            <a:r>
              <a:rPr lang="en-US" sz="2000" dirty="0"/>
              <a:t>Update our </a:t>
            </a:r>
            <a:r>
              <a:rPr lang="en-US" sz="2000" dirty="0" smtClean="0"/>
              <a:t>recipe </a:t>
            </a:r>
            <a:r>
              <a:rPr lang="en-US" sz="2000" dirty="0"/>
              <a:t>to install </a:t>
            </a:r>
            <a:r>
              <a:rPr lang="en-US" sz="2000" dirty="0" err="1" smtClean="0">
                <a:latin typeface="Inconsolata"/>
                <a:cs typeface="Inconsolata"/>
              </a:rPr>
              <a:t>git</a:t>
            </a:r>
            <a:endParaRPr lang="en-US" sz="2000" dirty="0" smtClean="0"/>
          </a:p>
          <a:p>
            <a:pPr marL="342900" indent="-342900">
              <a:buFont typeface="Wingdings" charset="2"/>
              <a:buChar char="q"/>
            </a:pPr>
            <a:r>
              <a:rPr lang="en-US" sz="2000" dirty="0" smtClean="0"/>
              <a:t>Add </a:t>
            </a:r>
            <a:r>
              <a:rPr lang="en-US" sz="2000" dirty="0"/>
              <a:t>the setup cookbook to version </a:t>
            </a:r>
            <a:r>
              <a:rPr lang="en-US" sz="2000" dirty="0" smtClean="0"/>
              <a:t>control</a:t>
            </a:r>
          </a:p>
        </p:txBody>
      </p:sp>
    </p:spTree>
    <p:extLst>
      <p:ext uri="{BB962C8B-B14F-4D97-AF65-F5344CB8AC3E}">
        <p14:creationId xmlns:p14="http://schemas.microsoft.com/office/powerpoint/2010/main" val="32459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Move into the cookbook directory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setup</a:t>
            </a:r>
            <a:endParaRPr lang="en-US" dirty="0"/>
          </a:p>
        </p:txBody>
      </p:sp>
    </p:spTree>
    <p:extLst>
      <p:ext uri="{BB962C8B-B14F-4D97-AF65-F5344CB8AC3E}">
        <p14:creationId xmlns:p14="http://schemas.microsoft.com/office/powerpoint/2010/main" val="188136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Initialize it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Initialized empty </a:t>
            </a:r>
            <a:r>
              <a:rPr lang="en-US" dirty="0" err="1"/>
              <a:t>Git</a:t>
            </a:r>
            <a:r>
              <a:rPr lang="en-US" dirty="0"/>
              <a:t> repository in /root/setup/.</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24947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add</a:t>
            </a:r>
            <a:r>
              <a:rPr lang="en-US" dirty="0"/>
              <a:t> to stage files to be committed.</a:t>
            </a:r>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Tree>
    <p:extLst>
      <p:ext uri="{BB962C8B-B14F-4D97-AF65-F5344CB8AC3E}">
        <p14:creationId xmlns:p14="http://schemas.microsoft.com/office/powerpoint/2010/main" val="154144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a:t>The staging area is a file, generally contained in your </a:t>
            </a:r>
            <a:r>
              <a:rPr lang="en-US" dirty="0" err="1"/>
              <a:t>Git</a:t>
            </a:r>
            <a:r>
              <a:rPr lang="en-US" dirty="0"/>
              <a:t> directory, that stores information about what will go into your next commit. It’s sometimes referred to as the “index”, but it’s also common to refer to it as the staging area.</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/book/en/v2/Getting-Started-</a:t>
            </a:r>
            <a:r>
              <a:rPr lang="en-US" dirty="0" err="1"/>
              <a:t>Git</a:t>
            </a:r>
            <a:r>
              <a:rPr lang="en-US" dirty="0"/>
              <a:t>-Basics</a:t>
            </a:r>
          </a:p>
        </p:txBody>
      </p:sp>
    </p:spTree>
    <p:extLst>
      <p:ext uri="{BB962C8B-B14F-4D97-AF65-F5344CB8AC3E}">
        <p14:creationId xmlns:p14="http://schemas.microsoft.com/office/powerpoint/2010/main" val="263700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a:t>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files</a:t>
            </a:r>
            <a:endParaRPr lang="en-US" dirty="0"/>
          </a:p>
        </p:txBody>
      </p:sp>
      <p:sp>
        <p:nvSpPr>
          <p:cNvPr id="3" name="Content Placeholder 2"/>
          <p:cNvSpPr>
            <a:spLocks noGrp="1"/>
          </p:cNvSpPr>
          <p:nvPr>
            <p:ph sz="quarter" idx="10"/>
          </p:nvPr>
        </p:nvSpPr>
        <p:spPr/>
        <p:txBody>
          <a:bodyPr>
            <a:noAutofit/>
          </a:bodyPr>
          <a:lstStyle/>
          <a:p>
            <a:r>
              <a:rPr lang="en-US" dirty="0"/>
              <a:t> On branch master</a:t>
            </a:r>
          </a:p>
          <a:p>
            <a:r>
              <a:rPr lang="en-US" dirty="0"/>
              <a:t>#</a:t>
            </a:r>
          </a:p>
          <a:p>
            <a:r>
              <a:rPr lang="en-US" dirty="0"/>
              <a:t># Initial commit</a:t>
            </a:r>
          </a:p>
          <a:p>
            <a:r>
              <a:rPr lang="en-US" dirty="0"/>
              <a:t>#</a:t>
            </a:r>
          </a:p>
          <a:p>
            <a:r>
              <a:rPr lang="en-US" dirty="0"/>
              <a:t># 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r>
              <a:rPr lang="en-US" dirty="0"/>
              <a:t>#</a:t>
            </a:r>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a:t>metadata.rb</a:t>
            </a:r>
            <a:endParaRPr lang="en-US" dirty="0"/>
          </a:p>
          <a:p>
            <a:r>
              <a:rPr lang="en-US" dirty="0"/>
              <a:t>#	new file:   recipes/</a:t>
            </a:r>
            <a:r>
              <a:rPr lang="en-US" dirty="0" err="1" smtClean="0"/>
              <a:t>default.rb</a:t>
            </a:r>
            <a:endParaRPr lang="en-US" dirty="0" smtClean="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Tree>
    <p:extLst>
      <p:ext uri="{BB962C8B-B14F-4D97-AF65-F5344CB8AC3E}">
        <p14:creationId xmlns:p14="http://schemas.microsoft.com/office/powerpoint/2010/main" val="415642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commit</a:t>
            </a:r>
            <a:r>
              <a:rPr lang="en-US" dirty="0"/>
              <a:t> to save the staged </a:t>
            </a:r>
            <a:r>
              <a:rPr lang="en-US" dirty="0" smtClean="0"/>
              <a:t>changes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 Committer: root &lt;root@fundamentals-3.0&gt;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If the identity used for this commit is wrong, you can fix it with:</a:t>
            </a:r>
          </a:p>
          <a:p>
            <a:endParaRPr lang="en-US" dirty="0"/>
          </a:p>
          <a:p>
            <a:r>
              <a:rPr lang="en-US" dirty="0"/>
              <a:t>    </a:t>
            </a:r>
            <a:r>
              <a:rPr lang="en-US" dirty="0" err="1"/>
              <a:t>git</a:t>
            </a:r>
            <a:r>
              <a:rPr lang="en-US" dirty="0"/>
              <a:t> commit --amend --author='Your Name &lt;</a:t>
            </a:r>
            <a:r>
              <a:rPr lang="en-US" dirty="0" err="1"/>
              <a:t>you@example.com</a:t>
            </a:r>
            <a:r>
              <a:rPr lang="en-US" dirty="0"/>
              <a:t>&gt;'</a:t>
            </a:r>
          </a:p>
          <a:p>
            <a:endParaRPr lang="en-US" dirty="0"/>
          </a:p>
          <a:p>
            <a:r>
              <a:rPr lang="en-US" dirty="0"/>
              <a:t> 11 files changed, 172 insertions(+), 0 deletions(-</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setup cookbook"</a:t>
            </a:r>
            <a:endParaRPr lang="en-US" dirty="0"/>
          </a:p>
        </p:txBody>
      </p:sp>
      <p:sp>
        <p:nvSpPr>
          <p:cNvPr id="5" name="Rectangle 4"/>
          <p:cNvSpPr/>
          <p:nvPr/>
        </p:nvSpPr>
        <p:spPr bwMode="auto">
          <a:xfrm>
            <a:off x="837767" y="587941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9526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Version Control</a:t>
            </a:r>
          </a:p>
        </p:txBody>
      </p:sp>
      <p:sp>
        <p:nvSpPr>
          <p:cNvPr id="3" name="Subtitle 2"/>
          <p:cNvSpPr>
            <a:spLocks noGrp="1"/>
          </p:cNvSpPr>
          <p:nvPr>
            <p:ph type="subTitle" idx="1"/>
          </p:nvPr>
        </p:nvSpPr>
        <p:spPr/>
        <p:txBody>
          <a:bodyPr>
            <a:normAutofit/>
          </a:bodyPr>
          <a:lstStyle/>
          <a:p>
            <a:pPr marL="342900" indent="-342900">
              <a:buFont typeface="Wingdings" charset="2"/>
              <a:buChar char="q"/>
            </a:pPr>
            <a:r>
              <a:rPr lang="en-US" sz="2400" dirty="0" smtClean="0"/>
              <a:t>Use </a:t>
            </a:r>
            <a:r>
              <a:rPr lang="en-US" sz="2400" dirty="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t>
            </a:r>
            <a:r>
              <a:rPr lang="en-US" sz="2400" dirty="0" err="1" smtClean="0">
                <a:latin typeface="Inconsolata"/>
                <a:cs typeface="Inconsolata"/>
              </a:rPr>
              <a:t>init</a:t>
            </a:r>
            <a:r>
              <a:rPr lang="en-US" sz="2400" dirty="0">
                <a:latin typeface="Inconsolata"/>
                <a:cs typeface="Inconsolata"/>
              </a:rPr>
              <a:t>"</a:t>
            </a:r>
            <a:r>
              <a:rPr lang="en-US" sz="2400" dirty="0" smtClean="0"/>
              <a:t> inside the setup cookbook</a:t>
            </a:r>
          </a:p>
          <a:p>
            <a:pPr marL="342900" indent="-342900">
              <a:buFont typeface="Wingdings" charset="2"/>
              <a:buChar char="q"/>
            </a:pPr>
            <a:r>
              <a:rPr lang="en-US" sz="2400" dirty="0" smtClean="0"/>
              <a:t>Use </a:t>
            </a:r>
            <a:r>
              <a:rPr lang="en-US" sz="2400" dirty="0" smtClean="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add ."</a:t>
            </a:r>
            <a:r>
              <a:rPr lang="en-US" sz="2400" dirty="0" smtClean="0"/>
              <a:t> to stage all files to be committed</a:t>
            </a:r>
          </a:p>
          <a:p>
            <a:pPr marL="342900" indent="-342900">
              <a:buFont typeface="Wingdings" charset="2"/>
              <a:buChar char="q"/>
            </a:pPr>
            <a:r>
              <a:rPr lang="en-US" sz="2400" dirty="0" smtClean="0"/>
              <a:t>Use </a:t>
            </a:r>
            <a:r>
              <a:rPr lang="en-US" sz="2400" dirty="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t>
            </a:r>
            <a:r>
              <a:rPr lang="en-US" sz="2400" dirty="0">
                <a:latin typeface="Inconsolata"/>
                <a:cs typeface="Inconsolata"/>
              </a:rPr>
              <a:t>commit </a:t>
            </a:r>
            <a:r>
              <a:rPr lang="en-US" sz="2400" dirty="0" smtClean="0">
                <a:latin typeface="Inconsolata"/>
                <a:cs typeface="Inconsolata"/>
              </a:rPr>
              <a:t>-m '...'"</a:t>
            </a:r>
            <a:r>
              <a:rPr lang="en-US" sz="2400" dirty="0" smtClean="0"/>
              <a:t> to </a:t>
            </a:r>
            <a:r>
              <a:rPr lang="en-US" sz="2400" dirty="0"/>
              <a:t>save the staged </a:t>
            </a:r>
            <a:r>
              <a:rPr lang="en-US" sz="2400" dirty="0" smtClean="0"/>
              <a:t>changes</a:t>
            </a:r>
            <a:endParaRPr lang="en-US" sz="2400" dirty="0"/>
          </a:p>
        </p:txBody>
      </p:sp>
      <p:sp>
        <p:nvSpPr>
          <p:cNvPr id="4" name="TextBox 3"/>
          <p:cNvSpPr txBox="1"/>
          <p:nvPr/>
        </p:nvSpPr>
        <p:spPr bwMode="white">
          <a:xfrm>
            <a:off x="420296" y="-65782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64520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smtClean="0"/>
              <a:t>Move out of the setup cookbook</a:t>
            </a:r>
            <a:endParaRPr lang="en-US" dirty="0">
              <a:latin typeface="Inconsolata"/>
              <a:cs typeface="Inconsolata"/>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Rectangle 4"/>
          <p:cNvSpPr/>
          <p:nvPr/>
        </p:nvSpPr>
        <p:spPr bwMode="auto">
          <a:xfrm>
            <a:off x="837767" y="587941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6653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17655</TotalTime>
  <Words>9383</Words>
  <Application>Microsoft Macintosh PowerPoint</Application>
  <PresentationFormat>Custom</PresentationFormat>
  <Paragraphs>1242</Paragraphs>
  <Slides>216</Slides>
  <Notes>3</Notes>
  <HiddenSlides>2</HiddenSlides>
  <MMClips>0</MMClips>
  <ScaleCrop>false</ScaleCrop>
  <HeadingPairs>
    <vt:vector size="4" baseType="variant">
      <vt:variant>
        <vt:lpstr>Theme</vt:lpstr>
      </vt:variant>
      <vt:variant>
        <vt:i4>1</vt:i4>
      </vt:variant>
      <vt:variant>
        <vt:lpstr>Slide Titles</vt:lpstr>
      </vt:variant>
      <vt:variant>
        <vt:i4>216</vt:i4>
      </vt:variant>
    </vt:vector>
  </HeadingPairs>
  <TitlesOfParts>
    <vt:vector size="217" baseType="lpstr">
      <vt:lpstr>ChefDk3.2Template</vt:lpstr>
      <vt:lpstr>Chef Fundamentals</vt:lpstr>
      <vt:lpstr>Galen Emery</vt:lpstr>
      <vt:lpstr>Agenda</vt:lpstr>
      <vt:lpstr>Our Expectations</vt:lpstr>
      <vt:lpstr>A Taste of Chef</vt:lpstr>
      <vt:lpstr>Learning the Language</vt:lpstr>
      <vt:lpstr>Your Infrastructure</vt:lpstr>
      <vt:lpstr>Ask Me Anything (AMA)</vt:lpstr>
      <vt:lpstr>Getting a Workstation</vt:lpstr>
      <vt:lpstr>Using a Cloud Workstation</vt:lpstr>
      <vt:lpstr>What About My Workstation?</vt:lpstr>
      <vt:lpstr>Getting Your Workstation</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Let's Talk About Resources</vt:lpstr>
      <vt:lpstr>Resources</vt:lpstr>
      <vt:lpstr>Resources</vt:lpstr>
      <vt:lpstr>Resources</vt:lpstr>
      <vt:lpstr>Resources</vt:lpstr>
      <vt:lpstr>Discussion</vt:lpstr>
      <vt:lpstr>Discussion</vt:lpstr>
      <vt:lpstr>Break</vt:lpstr>
      <vt:lpstr>Cookbooks</vt:lpstr>
      <vt:lpstr>Great First Day!</vt:lpstr>
      <vt:lpstr>Versioning?</vt:lpstr>
      <vt:lpstr>What is chef?</vt:lpstr>
      <vt:lpstr>What can chef do?</vt:lpstr>
      <vt:lpstr>Cookbooks</vt:lpstr>
      <vt:lpstr>What can chef generate do?</vt:lpstr>
      <vt:lpstr>What can chef generate cookbook do?</vt:lpstr>
      <vt:lpstr>Lets create a cookbook!</vt:lpstr>
      <vt:lpstr>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Copy the recipe into the cookbook</vt:lpstr>
      <vt:lpstr>Version Control</vt:lpstr>
      <vt:lpstr>Install git</vt:lpstr>
      <vt:lpstr>Adding the git package</vt:lpstr>
      <vt:lpstr>Re-apply the setup recipe</vt:lpstr>
      <vt:lpstr>chef-apply</vt:lpstr>
      <vt:lpstr>Version Control</vt:lpstr>
      <vt:lpstr>Move into the cookbook directory</vt:lpstr>
      <vt:lpstr>Initialize it as a git repository</vt:lpstr>
      <vt:lpstr>Use git add to stage files to be committed.</vt:lpstr>
      <vt:lpstr>Staging Area</vt:lpstr>
      <vt:lpstr>Use git status to view the staged files</vt:lpstr>
      <vt:lpstr>Use git commit to save the staged changes</vt:lpstr>
      <vt:lpstr>Version Control</vt:lpstr>
      <vt:lpstr>Move out of the setup cookbook</vt:lpstr>
      <vt:lpstr>Setting up a Web Server</vt:lpstr>
      <vt:lpstr>Lets create a cookbook!</vt:lpstr>
      <vt:lpstr>Apache Recipe</vt:lpstr>
      <vt:lpstr>Apply the apache recipe</vt:lpstr>
      <vt:lpstr>Commit Your Work</vt:lpstr>
      <vt:lpstr>Discussion</vt:lpstr>
      <vt:lpstr>Break</vt:lpstr>
      <vt:lpstr>chef-client</vt:lpstr>
      <vt:lpstr>chef-apply</vt:lpstr>
      <vt:lpstr>chef-client</vt:lpstr>
      <vt:lpstr>Using chef-client to locally apply recipes</vt:lpstr>
      <vt:lpstr>Using chef-client to locally apply recipes</vt:lpstr>
      <vt:lpstr>Using chef-client to locally apply recipes</vt:lpstr>
      <vt:lpstr>--local-mode</vt:lpstr>
      <vt:lpstr>-r "recipe[COOKBOOK::RECIPE]"</vt:lpstr>
      <vt:lpstr>Return home first</vt:lpstr>
      <vt:lpstr>Applying the apache::apache recipe locally</vt:lpstr>
      <vt:lpstr>Create a cookbooks directory</vt:lpstr>
      <vt:lpstr>Move the setup cookbook</vt:lpstr>
      <vt:lpstr>Move the apache cookbook</vt:lpstr>
      <vt:lpstr>Applying the apache::apache recipe locally</vt:lpstr>
      <vt:lpstr>Applying the setup::setup recipe locally</vt:lpstr>
      <vt:lpstr>Applying both recipes locally</vt:lpstr>
      <vt:lpstr>-r "recipe[COOKBOOK(::default)]"</vt:lpstr>
      <vt:lpstr>Setting a default in our cookbook</vt:lpstr>
      <vt:lpstr>include_recipe</vt:lpstr>
      <vt:lpstr>Including a recipe</vt:lpstr>
      <vt:lpstr>Including a recipe</vt:lpstr>
      <vt:lpstr>The default recipe includes the setup recipe</vt:lpstr>
      <vt:lpstr>Applying setup's default recipe</vt:lpstr>
      <vt:lpstr>Update the apache cookbook</vt:lpstr>
      <vt:lpstr>The default recipe includes the apache recipe</vt:lpstr>
      <vt:lpstr>Applying apache's default recipe</vt:lpstr>
      <vt:lpstr>Discussion</vt:lpstr>
      <vt:lpstr>Testing Cookbooks</vt:lpstr>
      <vt:lpstr>Can We Test Cookbooks?</vt:lpstr>
      <vt:lpstr>Test Configuration</vt:lpstr>
      <vt:lpstr>Test Kitchen</vt:lpstr>
      <vt:lpstr>What can kitchen do?</vt:lpstr>
      <vt:lpstr>What can kitchen init do?</vt:lpstr>
      <vt:lpstr>Do we have a .kitchen.yml?</vt:lpstr>
      <vt:lpstr>What is inside.kitchen.yml?</vt:lpstr>
      <vt:lpstr>.kitchen.yml</vt:lpstr>
      <vt:lpstr>The kitchen driver</vt:lpstr>
      <vt:lpstr>The kitchen provisioner</vt:lpstr>
      <vt:lpstr>The kitchen platforms</vt:lpstr>
      <vt:lpstr>The kitchen suites</vt:lpstr>
      <vt:lpstr>The kitchen suites</vt:lpstr>
      <vt:lpstr>Kitchen Test Matrix</vt:lpstr>
      <vt:lpstr>View the Kitchen Test Matrix</vt:lpstr>
      <vt:lpstr>View the Kitchen Test Matrix</vt:lpstr>
      <vt:lpstr>Setting the driver to Docker</vt:lpstr>
      <vt:lpstr>Setting the platform to CentOS 6.5</vt:lpstr>
      <vt:lpstr>Update the .kitchen.yml</vt:lpstr>
      <vt:lpstr>Converging a Cookbook</vt:lpstr>
      <vt:lpstr>Kitchen Create</vt:lpstr>
      <vt:lpstr>Kitchen Converge</vt:lpstr>
      <vt:lpstr>Converge the Recipe</vt:lpstr>
      <vt:lpstr>Converge the Recipe</vt:lpstr>
      <vt:lpstr>Test Kitchen</vt:lpstr>
      <vt:lpstr>Test Kitchen</vt:lpstr>
      <vt:lpstr>The First Test</vt:lpstr>
      <vt:lpstr>Kitchen Verify</vt:lpstr>
      <vt:lpstr>Kitchen Destroy</vt:lpstr>
      <vt:lpstr>Kitchen Test</vt:lpstr>
      <vt:lpstr>ServerSpec</vt:lpstr>
      <vt:lpstr>Is the tree package installed?</vt:lpstr>
      <vt:lpstr>Our assertion in a spec file</vt:lpstr>
      <vt:lpstr>Our assertion in a spec file</vt:lpstr>
      <vt:lpstr>Where do Tests Live?</vt:lpstr>
      <vt:lpstr>Where do Tests Live?</vt:lpstr>
      <vt:lpstr>Where do Tests Live?</vt:lpstr>
      <vt:lpstr>Where do Tests Live?</vt:lpstr>
      <vt:lpstr>The First Test</vt:lpstr>
      <vt:lpstr>Commit Your Work</vt:lpstr>
      <vt:lpstr>More Tests</vt:lpstr>
      <vt:lpstr>More Tests</vt:lpstr>
      <vt:lpstr>Testing a File</vt:lpstr>
      <vt:lpstr>The file contains data</vt:lpstr>
      <vt:lpstr>The file contains specific content</vt:lpstr>
      <vt:lpstr>The file is owned by a particular user</vt:lpstr>
      <vt:lpstr>More Tests</vt:lpstr>
      <vt:lpstr>Commit Your Work</vt:lpstr>
      <vt:lpstr>Our assertion in a spec file</vt:lpstr>
      <vt:lpstr>Our assertion in a spec file</vt:lpstr>
      <vt:lpstr>Testing</vt:lpstr>
      <vt:lpstr>Testing Our Webserver</vt:lpstr>
      <vt:lpstr>Testing</vt:lpstr>
      <vt:lpstr>Testing</vt:lpstr>
      <vt:lpstr>Testing Apache</vt:lpstr>
      <vt:lpstr>What does the webserver say?</vt:lpstr>
      <vt:lpstr>Commit Your Work</vt:lpstr>
      <vt:lpstr>Questions</vt:lpstr>
      <vt:lpstr>Workstation Installation</vt:lpstr>
      <vt:lpstr>Install the ChefDK</vt:lpstr>
      <vt:lpstr>ChefDK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 All These Commands</vt:lpstr>
      <vt:lpstr>git</vt:lpstr>
      <vt:lpstr>Sublime Text</vt:lpstr>
      <vt:lpstr>ATOM Editor</vt:lpstr>
      <vt:lpstr>Further Resources</vt:lpstr>
      <vt:lpstr>http://bit.ly/chefconf2015</vt:lpstr>
      <vt:lpstr>http://bit.ly/cheftraining</vt:lpstr>
      <vt:lpstr>http://learnchef.com</vt:lpstr>
      <vt:lpstr>http://docs.chef.io</vt:lpstr>
      <vt:lpstr>youtube.com/user/getchef</vt:lpstr>
      <vt:lpstr>youtube.com/user/getchef</vt:lpstr>
      <vt:lpstr>irc.freenode.net#chef</vt:lpstr>
      <vt:lpstr>Learning Chef</vt:lpstr>
      <vt:lpstr>Customizing Chef</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Ricardo Lupo</cp:lastModifiedBy>
  <cp:revision>1321</cp:revision>
  <cp:lastPrinted>2015-02-07T23:49:10Z</cp:lastPrinted>
  <dcterms:created xsi:type="dcterms:W3CDTF">2012-09-13T17:36:07Z</dcterms:created>
  <dcterms:modified xsi:type="dcterms:W3CDTF">2015-05-13T13:54:35Z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